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image" Target="../media/image23.gif"/><Relationship Id="rId4" Type="http://schemas.openxmlformats.org/officeDocument/2006/relationships/tags" Target="../tags/tag13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4.png"/><Relationship Id="rId5" Type="http://schemas.openxmlformats.org/officeDocument/2006/relationships/tags" Target="../tags/tag21.xml"/><Relationship Id="rId10" Type="http://schemas.openxmlformats.org/officeDocument/2006/relationships/image" Target="../media/image22.png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27.jpe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26.png"/><Relationship Id="rId2" Type="http://schemas.openxmlformats.org/officeDocument/2006/relationships/tags" Target="../tags/tag26.xml"/><Relationship Id="rId16" Type="http://schemas.openxmlformats.org/officeDocument/2006/relationships/image" Target="../media/image22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25.jpeg"/><Relationship Id="rId5" Type="http://schemas.openxmlformats.org/officeDocument/2006/relationships/tags" Target="../tags/tag29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6.xml"/><Relationship Id="rId7" Type="http://schemas.openxmlformats.org/officeDocument/2006/relationships/image" Target="../media/image25.jpeg"/><Relationship Id="rId12" Type="http://schemas.openxmlformats.org/officeDocument/2006/relationships/image" Target="../media/image31.gi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5" Type="http://schemas.openxmlformats.org/officeDocument/2006/relationships/tags" Target="../tags/tag38.xml"/><Relationship Id="rId10" Type="http://schemas.openxmlformats.org/officeDocument/2006/relationships/image" Target="../media/image28.png"/><Relationship Id="rId4" Type="http://schemas.openxmlformats.org/officeDocument/2006/relationships/tags" Target="../tags/tag37.xml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41.xml"/><Relationship Id="rId7" Type="http://schemas.openxmlformats.org/officeDocument/2006/relationships/image" Target="../media/image31.gif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0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7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8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9.jpe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qqjihe.com/pics/2013022808/2013022808351273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1143000" cy="1104901"/>
          </a:xfrm>
          <a:prstGeom prst="rect">
            <a:avLst/>
          </a:prstGeom>
          <a:noFill/>
        </p:spPr>
      </p:pic>
      <p:pic>
        <p:nvPicPr>
          <p:cNvPr id="5" name="Picture 12" descr="http://static.quna.com/meishi/caipuimg/349/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1524000" cy="18954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4572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nǐ</a:t>
            </a: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zěn</a:t>
            </a: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me le </a:t>
            </a:r>
          </a:p>
          <a:p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你怎么了？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2" descr="http://picm.photophoto.cn/002/026/008/026008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76200"/>
            <a:ext cx="1313329" cy="16744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685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:</a:t>
            </a:r>
            <a:endParaRPr lang="en-US" sz="4800" b="1" dirty="0"/>
          </a:p>
        </p:txBody>
      </p:sp>
      <p:pic>
        <p:nvPicPr>
          <p:cNvPr id="9" name="Picture 2" descr="http://y1.ifengimg.com/news_spider/dci_2012/09/ae280f3a8559adb8deb73eb5a71da0d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286000"/>
            <a:ext cx="990600" cy="1297687"/>
          </a:xfrm>
          <a:prstGeom prst="rect">
            <a:avLst/>
          </a:prstGeom>
          <a:noFill/>
        </p:spPr>
      </p:pic>
      <p:pic>
        <p:nvPicPr>
          <p:cNvPr id="10" name="Picture 4" descr="http://news.dayoo.com/photo/img/2005-01/14/xin_1901021415300521570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648200"/>
            <a:ext cx="1676400" cy="1369777"/>
          </a:xfrm>
          <a:prstGeom prst="rect">
            <a:avLst/>
          </a:prstGeom>
          <a:noFill/>
        </p:spPr>
      </p:pic>
      <p:pic>
        <p:nvPicPr>
          <p:cNvPr id="11" name="Picture 2" descr="http://xmwb.xinmin.cn/resfile/2012-08-13/B03/p13_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4800600"/>
            <a:ext cx="1731545" cy="1152525"/>
          </a:xfrm>
          <a:prstGeom prst="rect">
            <a:avLst/>
          </a:prstGeom>
          <a:noFill/>
        </p:spPr>
      </p:pic>
      <p:pic>
        <p:nvPicPr>
          <p:cNvPr id="12" name="Picture 4" descr="http://www.hdjryy.com/UpLoadFiles/2014/4/201404061509569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4648200"/>
            <a:ext cx="1447800" cy="15562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486400" y="838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我</a:t>
            </a:r>
            <a:r>
              <a:rPr lang="en-US" altLang="zh-CN" sz="3200" b="1" dirty="0" smtClean="0"/>
              <a:t>______</a:t>
            </a:r>
            <a:r>
              <a:rPr lang="zh-CN" altLang="en-US" sz="3200" b="1" dirty="0" smtClean="0"/>
              <a:t>疼。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533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/>
              <a:t>Wǒ</a:t>
            </a:r>
            <a:r>
              <a:rPr lang="en-US" altLang="zh-CN" sz="1600" b="1" dirty="0" smtClean="0"/>
              <a:t> 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545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t</a:t>
            </a:r>
            <a:r>
              <a:rPr lang="en-US" altLang="zh-CN" b="1" dirty="0" err="1" smtClean="0"/>
              <a:t>éng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362200"/>
            <a:ext cx="3581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   </a:t>
            </a:r>
            <a:r>
              <a:rPr lang="en-US" altLang="zh-CN" sz="2800" b="1" dirty="0" err="1" smtClean="0"/>
              <a:t>fāng</a:t>
            </a:r>
            <a:r>
              <a:rPr lang="en-US" altLang="zh-CN" sz="2800" b="1" dirty="0" smtClean="0"/>
              <a:t>               </a:t>
            </a:r>
            <a:r>
              <a:rPr lang="en-US" altLang="zh-CN" sz="2800" b="1" dirty="0" err="1" smtClean="0"/>
              <a:t>xiàng</a:t>
            </a:r>
            <a:r>
              <a:rPr lang="en-US" altLang="zh-CN" sz="2800" b="1" dirty="0" smtClean="0"/>
              <a:t> </a:t>
            </a:r>
          </a:p>
          <a:p>
            <a:r>
              <a:rPr lang="zh-CN" altLang="en-US" sz="3200" b="1" dirty="0" smtClean="0"/>
              <a:t> </a:t>
            </a:r>
            <a:r>
              <a:rPr lang="zh-CN" altLang="en-US" sz="6600" b="1" dirty="0" smtClean="0"/>
              <a:t>方      向</a:t>
            </a:r>
            <a:endParaRPr lang="en-US" sz="3200" b="1" dirty="0"/>
          </a:p>
        </p:txBody>
      </p:sp>
      <p:pic>
        <p:nvPicPr>
          <p:cNvPr id="3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419600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38600" y="4191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directions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7696200" y="2362200"/>
            <a:ext cx="18002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</a:rPr>
              <a:t>东</a:t>
            </a:r>
            <a:r>
              <a:rPr kumimoji="0" lang="en-US" altLang="zh-CN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</a:rPr>
              <a:t>dōng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</a:rPr>
              <a:t>边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43600" y="3505200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Calibri" pitchFamily="34" charset="0"/>
                <a:ea typeface="宋体" pitchFamily="2" charset="-122"/>
              </a:rPr>
              <a:t>南</a:t>
            </a:r>
            <a:r>
              <a:rPr lang="zh-CN" altLang="en-US" sz="1600" dirty="0">
                <a:latin typeface="Calibri" pitchFamily="34" charset="0"/>
                <a:ea typeface="宋体" pitchFamily="2" charset="-122"/>
              </a:rPr>
              <a:t>边 </a:t>
            </a:r>
            <a:r>
              <a:rPr lang="en-US" altLang="en-US" sz="1600" dirty="0" err="1">
                <a:latin typeface="Calibri" pitchFamily="34" charset="0"/>
                <a:ea typeface="宋体" pitchFamily="2" charset="-122"/>
              </a:rPr>
              <a:t>nánbiān</a:t>
            </a:r>
            <a:endParaRPr lang="en-US" altLang="en-US" sz="1600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2286000"/>
            <a:ext cx="1547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Calibri" pitchFamily="34" charset="0"/>
                <a:ea typeface="宋体" pitchFamily="2" charset="-122"/>
              </a:rPr>
              <a:t>西</a:t>
            </a:r>
            <a:r>
              <a:rPr lang="en-US" altLang="zh-CN" sz="1600" dirty="0" err="1" smtClean="0">
                <a:latin typeface="Calibri" pitchFamily="34" charset="0"/>
                <a:ea typeface="宋体" pitchFamily="2" charset="-122"/>
              </a:rPr>
              <a:t>xī</a:t>
            </a:r>
            <a:r>
              <a:rPr lang="en-US" altLang="zh-CN" sz="1600" dirty="0" smtClean="0"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sz="1600" dirty="0" smtClean="0">
                <a:latin typeface="Calibri" pitchFamily="34" charset="0"/>
                <a:ea typeface="宋体" pitchFamily="2" charset="-122"/>
              </a:rPr>
              <a:t>边</a:t>
            </a:r>
            <a:endParaRPr lang="en-US" altLang="en-US" sz="1600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1219200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Calibri" pitchFamily="34" charset="0"/>
                <a:ea typeface="宋体" pitchFamily="2" charset="-122"/>
              </a:rPr>
              <a:t>北</a:t>
            </a:r>
            <a:r>
              <a:rPr lang="zh-CN" altLang="en-US" sz="1600" dirty="0">
                <a:latin typeface="Calibri" pitchFamily="34" charset="0"/>
                <a:ea typeface="宋体" pitchFamily="2" charset="-122"/>
              </a:rPr>
              <a:t>边 </a:t>
            </a:r>
            <a:r>
              <a:rPr lang="en-US" sz="1600" dirty="0" err="1">
                <a:latin typeface="Calibri" pitchFamily="34" charset="0"/>
              </a:rPr>
              <a:t>běibiān</a:t>
            </a:r>
            <a:endParaRPr lang="en-US" altLang="en-US" sz="1600" dirty="0"/>
          </a:p>
        </p:txBody>
      </p:sp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1529680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>
            <p:custDataLst>
              <p:tags r:id="rId5"/>
            </p:custDataLst>
          </p:nvPr>
        </p:nvSpPr>
        <p:spPr>
          <a:xfrm>
            <a:off x="4343400" y="4953000"/>
            <a:ext cx="4572000" cy="13696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 smtClean="0">
                <a:solidFill>
                  <a:srgbClr val="0000FF"/>
                </a:solidFill>
              </a:rPr>
              <a:t>       </a:t>
            </a:r>
            <a:r>
              <a:rPr lang="en-US" altLang="zh-CN" sz="1400" dirty="0" err="1" smtClean="0">
                <a:solidFill>
                  <a:srgbClr val="0000FF"/>
                </a:solidFill>
              </a:rPr>
              <a:t>běi</a:t>
            </a:r>
            <a:r>
              <a:rPr lang="en-US" altLang="zh-CN" sz="1400" dirty="0" smtClean="0">
                <a:solidFill>
                  <a:srgbClr val="0000FF"/>
                </a:solidFill>
              </a:rPr>
              <a:t> </a:t>
            </a:r>
            <a:r>
              <a:rPr lang="en-US" altLang="zh-CN" sz="1400" dirty="0" err="1" smtClean="0">
                <a:solidFill>
                  <a:srgbClr val="0000FF"/>
                </a:solidFill>
              </a:rPr>
              <a:t>jīng</a:t>
            </a:r>
            <a:r>
              <a:rPr lang="en-US" altLang="zh-CN" sz="1400" dirty="0" smtClean="0">
                <a:solidFill>
                  <a:srgbClr val="0000FF"/>
                </a:solidFill>
              </a:rPr>
              <a:t> 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zài</a:t>
            </a:r>
            <a:r>
              <a:rPr lang="en-US" altLang="zh-CN" sz="1400" dirty="0" smtClean="0">
                <a:solidFill>
                  <a:srgbClr val="FF0000"/>
                </a:solidFill>
              </a:rPr>
              <a:t> 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nǎ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CN" dirty="0" smtClean="0">
                <a:solidFill>
                  <a:srgbClr val="0000FF"/>
                </a:solidFill>
              </a:rPr>
              <a:t>A</a:t>
            </a:r>
            <a:r>
              <a:rPr lang="zh-CN" altLang="en-US" dirty="0" smtClean="0">
                <a:solidFill>
                  <a:srgbClr val="0000FF"/>
                </a:solidFill>
              </a:rPr>
              <a:t>：北京</a:t>
            </a:r>
            <a:r>
              <a:rPr lang="zh-CN" altLang="en-US" dirty="0" smtClean="0">
                <a:solidFill>
                  <a:srgbClr val="FF0000"/>
                </a:solidFill>
              </a:rPr>
              <a:t>在哪</a:t>
            </a:r>
            <a:r>
              <a:rPr lang="zh-CN" altLang="en-US" dirty="0" smtClean="0">
                <a:solidFill>
                  <a:srgbClr val="0000FF"/>
                </a:solidFill>
              </a:rPr>
              <a:t>？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CN" sz="1200" dirty="0" smtClean="0">
                <a:solidFill>
                  <a:srgbClr val="0000FF"/>
                </a:solidFill>
              </a:rPr>
              <a:t>            </a:t>
            </a:r>
            <a:r>
              <a:rPr lang="en-US" altLang="zh-CN" sz="1200" dirty="0" err="1" smtClean="0">
                <a:solidFill>
                  <a:srgbClr val="0000FF"/>
                </a:solidFill>
              </a:rPr>
              <a:t>běi</a:t>
            </a:r>
            <a:r>
              <a:rPr lang="en-US" altLang="zh-CN" sz="1200" dirty="0" smtClean="0">
                <a:solidFill>
                  <a:srgbClr val="0000FF"/>
                </a:solidFill>
              </a:rPr>
              <a:t> </a:t>
            </a:r>
            <a:r>
              <a:rPr lang="en-US" altLang="zh-CN" sz="1200" dirty="0" err="1" smtClean="0">
                <a:solidFill>
                  <a:srgbClr val="0000FF"/>
                </a:solidFill>
              </a:rPr>
              <a:t>jīng</a:t>
            </a:r>
            <a:r>
              <a:rPr lang="en-US" altLang="zh-CN" sz="1200" dirty="0" smtClean="0">
                <a:solidFill>
                  <a:srgbClr val="0000FF"/>
                </a:solidFill>
              </a:rPr>
              <a:t> 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zài</a:t>
            </a:r>
            <a:r>
              <a:rPr lang="en-US" altLang="zh-CN" sz="1200" dirty="0" smtClean="0">
                <a:solidFill>
                  <a:srgbClr val="0000FF"/>
                </a:solidFill>
              </a:rPr>
              <a:t> </a:t>
            </a:r>
            <a:r>
              <a:rPr lang="en-US" altLang="zh-CN" sz="1200" dirty="0" err="1" smtClean="0">
                <a:solidFill>
                  <a:srgbClr val="0000FF"/>
                </a:solidFill>
              </a:rPr>
              <a:t>Zhōngguó</a:t>
            </a:r>
            <a:r>
              <a:rPr lang="en-US" altLang="zh-CN" sz="1200" dirty="0" smtClean="0">
                <a:solidFill>
                  <a:srgbClr val="0000FF"/>
                </a:solidFill>
              </a:rPr>
              <a:t> </a:t>
            </a:r>
            <a:r>
              <a:rPr lang="en-US" altLang="zh-CN" sz="1200" dirty="0" smtClean="0">
                <a:solidFill>
                  <a:srgbClr val="FF0000"/>
                </a:solidFill>
              </a:rPr>
              <a:t>de</a:t>
            </a:r>
            <a:r>
              <a:rPr lang="en-US" altLang="zh-CN" sz="1200" dirty="0" smtClean="0">
                <a:solidFill>
                  <a:srgbClr val="0000FF"/>
                </a:solidFill>
              </a:rPr>
              <a:t> </a:t>
            </a:r>
            <a:r>
              <a:rPr lang="en-US" altLang="zh-CN" sz="1200" dirty="0" err="1" smtClean="0">
                <a:solidFill>
                  <a:srgbClr val="0000FF"/>
                </a:solidFill>
              </a:rPr>
              <a:t>dōng</a:t>
            </a:r>
            <a:r>
              <a:rPr lang="en-US" altLang="zh-CN" sz="1200" dirty="0" smtClean="0">
                <a:solidFill>
                  <a:srgbClr val="0000FF"/>
                </a:solidFill>
              </a:rPr>
              <a:t> 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biān</a:t>
            </a:r>
            <a:r>
              <a:rPr lang="en-US" altLang="zh-CN" sz="1200" dirty="0" smtClean="0">
                <a:solidFill>
                  <a:srgbClr val="0000FF"/>
                </a:solidFill>
              </a:rPr>
              <a:t>.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CN" dirty="0" smtClean="0">
                <a:solidFill>
                  <a:srgbClr val="0000FF"/>
                </a:solidFill>
              </a:rPr>
              <a:t>B:   </a:t>
            </a:r>
            <a:r>
              <a:rPr lang="zh-CN" altLang="en-US" dirty="0" smtClean="0">
                <a:solidFill>
                  <a:srgbClr val="0000FF"/>
                </a:solidFill>
              </a:rPr>
              <a:t> 北京</a:t>
            </a:r>
            <a:r>
              <a:rPr lang="zh-CN" altLang="en-US" dirty="0" smtClean="0">
                <a:solidFill>
                  <a:srgbClr val="FF0000"/>
                </a:solidFill>
              </a:rPr>
              <a:t>在</a:t>
            </a:r>
            <a:r>
              <a:rPr lang="zh-CN" altLang="en-US" dirty="0" smtClean="0">
                <a:solidFill>
                  <a:srgbClr val="0000FF"/>
                </a:solidFill>
              </a:rPr>
              <a:t>中国</a:t>
            </a:r>
            <a:r>
              <a:rPr lang="zh-CN" altLang="en-US" dirty="0" smtClean="0">
                <a:solidFill>
                  <a:srgbClr val="FF0000"/>
                </a:solidFill>
              </a:rPr>
              <a:t>的东边</a:t>
            </a:r>
            <a:r>
              <a:rPr lang="zh-CN" altLang="en-US" dirty="0" smtClean="0">
                <a:solidFill>
                  <a:srgbClr val="0000FF"/>
                </a:solidFill>
              </a:rPr>
              <a:t>。</a:t>
            </a:r>
            <a:endParaRPr lang="en-US" altLang="zh-CN" dirty="0">
              <a:solidFill>
                <a:srgbClr val="0000FF"/>
              </a:solidFill>
            </a:endParaRPr>
          </a:p>
        </p:txBody>
      </p:sp>
      <p:pic>
        <p:nvPicPr>
          <p:cNvPr id="21506" name="Picture 2" descr="http://4.bp.blogspot.com/-o9JvP7ATZPk/TsRI7Yh1tpI/AAAAAAAAAUc/qXn6KPUcThE/s1600/China+city+cart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838200"/>
            <a:ext cx="4395067" cy="3629026"/>
          </a:xfrm>
          <a:prstGeom prst="rect">
            <a:avLst/>
          </a:prstGeom>
          <a:noFill/>
        </p:spPr>
      </p:pic>
      <p:sp>
        <p:nvSpPr>
          <p:cNvPr id="31" name="5-Point Star 30"/>
          <p:cNvSpPr/>
          <p:nvPr>
            <p:custDataLst>
              <p:tags r:id="rId6"/>
            </p:custDataLst>
          </p:nvPr>
        </p:nvSpPr>
        <p:spPr>
          <a:xfrm>
            <a:off x="3048000" y="2133600"/>
            <a:ext cx="152400" cy="152400"/>
          </a:xfrm>
          <a:prstGeom prst="star5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124200" y="2209800"/>
            <a:ext cx="1600200" cy="1600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7"/>
            </p:custDataLst>
          </p:nvPr>
        </p:nvSpPr>
        <p:spPr>
          <a:xfrm>
            <a:off x="4572000" y="3733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běi</a:t>
            </a:r>
            <a:r>
              <a:rPr lang="en-US" altLang="zh-CN" sz="2000" b="1" dirty="0" smtClean="0"/>
              <a:t> </a:t>
            </a:r>
            <a:r>
              <a:rPr lang="en-US" altLang="zh-CN" sz="2000" b="1" dirty="0" err="1" smtClean="0"/>
              <a:t>jīng</a:t>
            </a:r>
            <a:r>
              <a:rPr lang="en-US" altLang="zh-CN" sz="2000" b="1" dirty="0" smtClean="0"/>
              <a:t>  </a:t>
            </a:r>
          </a:p>
          <a:p>
            <a:r>
              <a:rPr lang="zh-CN" altLang="en-US" sz="2000" b="1" dirty="0" smtClean="0"/>
              <a:t>北 京</a:t>
            </a:r>
            <a:endParaRPr lang="en-US" altLang="zh-CN" sz="20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181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u="sng" dirty="0" smtClean="0"/>
              <a:t>（</a:t>
            </a:r>
            <a:r>
              <a:rPr lang="en-US" altLang="zh-CN" b="1" u="sng" dirty="0" smtClean="0"/>
              <a:t>Place A</a:t>
            </a:r>
            <a:r>
              <a:rPr lang="zh-CN" altLang="en-US" b="1" u="sng" dirty="0" smtClean="0"/>
              <a:t>）</a:t>
            </a:r>
            <a:r>
              <a:rPr lang="zh-CN" altLang="en-US" b="1" dirty="0" smtClean="0"/>
              <a:t>在</a:t>
            </a:r>
            <a:r>
              <a:rPr lang="zh-CN" altLang="en-US" b="1" u="sng" dirty="0" smtClean="0"/>
              <a:t>（</a:t>
            </a:r>
            <a:r>
              <a:rPr lang="en-US" altLang="zh-CN" b="1" u="sng" dirty="0" smtClean="0"/>
              <a:t>Place B</a:t>
            </a:r>
            <a:r>
              <a:rPr lang="zh-CN" altLang="en-US" b="1" u="sng" dirty="0" smtClean="0"/>
              <a:t>）</a:t>
            </a:r>
            <a:r>
              <a:rPr lang="zh-CN" altLang="en-US" b="1" dirty="0" smtClean="0"/>
              <a:t>的</a:t>
            </a:r>
            <a:r>
              <a:rPr lang="en-US" altLang="zh-CN" b="1" dirty="0" smtClean="0"/>
              <a:t>_______</a:t>
            </a:r>
            <a:r>
              <a:rPr lang="zh-CN" altLang="en-US" b="1" dirty="0" smtClean="0"/>
              <a:t>。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4953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zài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  <p:bldP spid="3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7772400" y="2590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měi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guó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美 国</a:t>
            </a:r>
            <a:endParaRPr lang="en-US" b="1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533400" y="4953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                    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zài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nǎ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1. Michigan </a:t>
            </a:r>
            <a:r>
              <a:rPr lang="zh-CN" altLang="en-US" sz="2000" dirty="0" smtClean="0">
                <a:solidFill>
                  <a:srgbClr val="FF0000"/>
                </a:solidFill>
              </a:rPr>
              <a:t>在哪？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Content Placeholder 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5105400" y="5791200"/>
            <a:ext cx="1292200" cy="264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</a:rPr>
              <a:t>（在）东</a:t>
            </a:r>
            <a:r>
              <a:rPr kumimoji="0" lang="en-US" altLang="zh-CN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</a:rPr>
              <a:t>dōng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</a:rPr>
              <a:t>边</a:t>
            </a:r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1000" y="6248400"/>
            <a:ext cx="1828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Calibri" pitchFamily="34" charset="0"/>
                <a:ea typeface="宋体" pitchFamily="2" charset="-122"/>
              </a:rPr>
              <a:t>（在）南边 </a:t>
            </a:r>
            <a:r>
              <a:rPr lang="en-US" altLang="en-US" sz="1200" dirty="0" err="1">
                <a:latin typeface="Calibri" pitchFamily="34" charset="0"/>
                <a:ea typeface="宋体" pitchFamily="2" charset="-122"/>
              </a:rPr>
              <a:t>nánbiān</a:t>
            </a:r>
            <a:endParaRPr lang="en-US" altLang="en-US" sz="1200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76600" y="5791200"/>
            <a:ext cx="1110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Calibri" pitchFamily="34" charset="0"/>
                <a:ea typeface="宋体" pitchFamily="2" charset="-122"/>
              </a:rPr>
              <a:t>（在）</a:t>
            </a:r>
            <a:r>
              <a:rPr lang="zh-CN" altLang="en-US" sz="1200" dirty="0" smtClean="0">
                <a:latin typeface="Calibri" pitchFamily="34" charset="0"/>
                <a:ea typeface="宋体" pitchFamily="2" charset="-122"/>
              </a:rPr>
              <a:t>西</a:t>
            </a:r>
            <a:r>
              <a:rPr lang="en-US" altLang="zh-CN" sz="1200" dirty="0" err="1" smtClean="0">
                <a:latin typeface="Calibri" pitchFamily="34" charset="0"/>
                <a:ea typeface="宋体" pitchFamily="2" charset="-122"/>
              </a:rPr>
              <a:t>xī</a:t>
            </a:r>
            <a:r>
              <a:rPr lang="en-US" altLang="zh-CN" sz="1200" dirty="0" smtClean="0"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sz="1200" dirty="0" smtClean="0">
                <a:latin typeface="Calibri" pitchFamily="34" charset="0"/>
                <a:ea typeface="宋体" pitchFamily="2" charset="-122"/>
              </a:rPr>
              <a:t>边</a:t>
            </a:r>
            <a:endParaRPr lang="en-US" altLang="en-US" sz="1200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14800" y="5257800"/>
            <a:ext cx="1550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latin typeface="Calibri" pitchFamily="34" charset="0"/>
                <a:ea typeface="宋体" pitchFamily="2" charset="-122"/>
              </a:rPr>
              <a:t>    </a:t>
            </a:r>
            <a:r>
              <a:rPr lang="en-US" altLang="zh-CN" sz="1200" dirty="0" err="1" smtClean="0">
                <a:latin typeface="Calibri" pitchFamily="34" charset="0"/>
                <a:ea typeface="宋体" pitchFamily="2" charset="-122"/>
              </a:rPr>
              <a:t>zài</a:t>
            </a:r>
            <a:r>
              <a:rPr lang="en-US" altLang="zh-CN" sz="1200" dirty="0" smtClean="0">
                <a:latin typeface="Calibri" pitchFamily="34" charset="0"/>
                <a:ea typeface="宋体" pitchFamily="2" charset="-122"/>
              </a:rPr>
              <a:t> </a:t>
            </a:r>
          </a:p>
          <a:p>
            <a:r>
              <a:rPr lang="zh-CN" altLang="en-US" sz="1200" dirty="0" smtClean="0">
                <a:latin typeface="Calibri" pitchFamily="34" charset="0"/>
                <a:ea typeface="宋体" pitchFamily="2" charset="-122"/>
              </a:rPr>
              <a:t>（在）北</a:t>
            </a:r>
            <a:r>
              <a:rPr lang="zh-CN" altLang="en-US" sz="1200" dirty="0">
                <a:latin typeface="Calibri" pitchFamily="34" charset="0"/>
                <a:ea typeface="宋体" pitchFamily="2" charset="-122"/>
              </a:rPr>
              <a:t>边 </a:t>
            </a:r>
            <a:r>
              <a:rPr lang="en-US" sz="1200" dirty="0" err="1">
                <a:latin typeface="Calibri" pitchFamily="34" charset="0"/>
              </a:rPr>
              <a:t>běibiān</a:t>
            </a:r>
            <a:endParaRPr lang="en-US" altLang="en-US" sz="1200" dirty="0"/>
          </a:p>
        </p:txBody>
      </p:sp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5638800"/>
            <a:ext cx="690669" cy="64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533400" y="5715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2. </a:t>
            </a:r>
            <a:r>
              <a:rPr lang="en-US" altLang="zh-CN" sz="2000" dirty="0" smtClean="0">
                <a:solidFill>
                  <a:srgbClr val="FF0000"/>
                </a:solidFill>
              </a:rPr>
              <a:t>California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zh-CN" altLang="en-US" sz="2000" dirty="0" smtClean="0">
                <a:solidFill>
                  <a:srgbClr val="FF0000"/>
                </a:solidFill>
              </a:rPr>
              <a:t>在哪？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533400" y="6172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3. </a:t>
            </a:r>
            <a:r>
              <a:rPr lang="en-US" altLang="zh-CN" sz="2000" dirty="0" smtClean="0">
                <a:solidFill>
                  <a:srgbClr val="FF0000"/>
                </a:solidFill>
              </a:rPr>
              <a:t>Florida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zh-CN" altLang="en-US" sz="2000" dirty="0" smtClean="0">
                <a:solidFill>
                  <a:srgbClr val="FF0000"/>
                </a:solidFill>
              </a:rPr>
              <a:t>在哪？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upload.wikimedia.org/wikipedia/commons/thumb/a/a5/Map_of_USA_with_state_names.svg/800px-Map_of_USA_with_state_names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" y="838200"/>
            <a:ext cx="6477000" cy="40076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09800" y="3048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u="sng" dirty="0" smtClean="0"/>
              <a:t>（</a:t>
            </a:r>
            <a:r>
              <a:rPr lang="en-US" altLang="zh-CN" sz="2000" b="1" u="sng" dirty="0" smtClean="0"/>
              <a:t>Place A</a:t>
            </a:r>
            <a:r>
              <a:rPr lang="zh-CN" altLang="en-US" sz="2000" b="1" u="sng" dirty="0" smtClean="0"/>
              <a:t>）</a:t>
            </a:r>
            <a:r>
              <a:rPr lang="zh-CN" altLang="en-US" sz="2000" b="1" dirty="0" smtClean="0"/>
              <a:t>在</a:t>
            </a:r>
            <a:r>
              <a:rPr lang="zh-CN" altLang="en-US" sz="2000" b="1" u="sng" dirty="0" smtClean="0"/>
              <a:t>（</a:t>
            </a:r>
            <a:r>
              <a:rPr lang="en-US" altLang="zh-CN" sz="2000" b="1" u="sng" dirty="0" smtClean="0"/>
              <a:t>Place B</a:t>
            </a:r>
            <a:r>
              <a:rPr lang="zh-CN" altLang="en-US" sz="2000" b="1" u="sng" dirty="0" smtClean="0"/>
              <a:t>）</a:t>
            </a:r>
            <a:r>
              <a:rPr lang="zh-CN" altLang="en-US" sz="2000" b="1" dirty="0" smtClean="0"/>
              <a:t>的</a:t>
            </a:r>
            <a:r>
              <a:rPr lang="en-US" altLang="zh-CN" sz="2000" b="1" dirty="0" smtClean="0"/>
              <a:t>_______</a:t>
            </a:r>
            <a:r>
              <a:rPr lang="zh-CN" altLang="en-US" sz="2000" b="1" dirty="0" smtClean="0"/>
              <a:t>。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zài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od.eztable.com/wp-content/uploads/sites/3/2013/09/Soluna-%E9%A4%90%E5%BB%B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457200"/>
            <a:ext cx="2511461" cy="16764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2" cstate="print"/>
          <a:srcRect b="4716"/>
          <a:stretch>
            <a:fillRect/>
          </a:stretch>
        </p:blipFill>
        <p:spPr bwMode="auto">
          <a:xfrm>
            <a:off x="3581400" y="457200"/>
            <a:ext cx="251936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s://encrypted-tbn3.gstatic.com/images?q=tbn:ANd9GcSQoTcZlLaZJI5zKxc32ajuqMfn2cvFj-Y7N_fsTSxsspjNEyNJ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457200"/>
            <a:ext cx="25209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3810000"/>
            <a:ext cx="2376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" y="3810000"/>
            <a:ext cx="1752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2362200"/>
            <a:ext cx="23050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Calibri" pitchFamily="34" charset="0"/>
                <a:ea typeface="宋体" pitchFamily="2" charset="-122"/>
              </a:rPr>
              <a:t>学校  xuéxiào</a:t>
            </a:r>
          </a:p>
        </p:txBody>
      </p:sp>
      <p:sp>
        <p:nvSpPr>
          <p:cNvPr id="1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362200"/>
            <a:ext cx="2159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Calibri" pitchFamily="34" charset="0"/>
                <a:ea typeface="宋体" pitchFamily="2" charset="-122"/>
              </a:rPr>
              <a:t>餐厅  cāntīng</a:t>
            </a:r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62688" y="5715000"/>
            <a:ext cx="2881312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latin typeface="Calibri" pitchFamily="34" charset="0"/>
                <a:ea typeface="宋体" pitchFamily="2" charset="-122"/>
              </a:rPr>
              <a:t> 运动场   yùndòngchǎng</a:t>
            </a:r>
          </a:p>
        </p:txBody>
      </p:sp>
      <p:sp>
        <p:nvSpPr>
          <p:cNvPr id="1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9000" y="2362200"/>
            <a:ext cx="2881312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latin typeface="Calibri" pitchFamily="34" charset="0"/>
                <a:ea typeface="宋体" pitchFamily="2" charset="-122"/>
              </a:rPr>
              <a:t>图书馆  túshūguǎn</a:t>
            </a:r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5867400"/>
            <a:ext cx="2881313" cy="404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latin typeface="Calibri" pitchFamily="34" charset="0"/>
                <a:ea typeface="宋体" pitchFamily="2" charset="-122"/>
              </a:rPr>
              <a:t>卫生间   wèishēngjiān</a:t>
            </a:r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9" name="Content Placeholder 1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5029200" y="3962400"/>
            <a:ext cx="1292200" cy="264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</a:rPr>
              <a:t>（在）东</a:t>
            </a:r>
            <a:r>
              <a:rPr kumimoji="0" lang="en-US" altLang="zh-CN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</a:rPr>
              <a:t>dōng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</a:rPr>
              <a:t>边</a:t>
            </a:r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0" y="4800600"/>
            <a:ext cx="1828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Calibri" pitchFamily="34" charset="0"/>
                <a:ea typeface="宋体" pitchFamily="2" charset="-122"/>
              </a:rPr>
              <a:t>（在）南边 </a:t>
            </a:r>
            <a:r>
              <a:rPr lang="en-US" altLang="en-US" sz="1200" dirty="0" err="1">
                <a:latin typeface="Calibri" pitchFamily="34" charset="0"/>
                <a:ea typeface="宋体" pitchFamily="2" charset="-122"/>
              </a:rPr>
              <a:t>nánbiān</a:t>
            </a:r>
            <a:endParaRPr lang="en-US" altLang="en-US" sz="1200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19400" y="3962400"/>
            <a:ext cx="1110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Calibri" pitchFamily="34" charset="0"/>
                <a:ea typeface="宋体" pitchFamily="2" charset="-122"/>
              </a:rPr>
              <a:t>（在）</a:t>
            </a:r>
            <a:r>
              <a:rPr lang="zh-CN" altLang="en-US" sz="1200" dirty="0" smtClean="0">
                <a:latin typeface="Calibri" pitchFamily="34" charset="0"/>
                <a:ea typeface="宋体" pitchFamily="2" charset="-122"/>
              </a:rPr>
              <a:t>西</a:t>
            </a:r>
            <a:r>
              <a:rPr lang="en-US" altLang="zh-CN" sz="1200" dirty="0" err="1" smtClean="0">
                <a:latin typeface="Calibri" pitchFamily="34" charset="0"/>
                <a:ea typeface="宋体" pitchFamily="2" charset="-122"/>
              </a:rPr>
              <a:t>xī</a:t>
            </a:r>
            <a:r>
              <a:rPr lang="en-US" altLang="zh-CN" sz="1200" dirty="0" smtClean="0"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sz="1200" dirty="0" smtClean="0">
                <a:latin typeface="Calibri" pitchFamily="34" charset="0"/>
                <a:ea typeface="宋体" pitchFamily="2" charset="-122"/>
              </a:rPr>
              <a:t>边</a:t>
            </a:r>
            <a:endParaRPr lang="en-US" altLang="en-US" sz="1200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0" y="3048000"/>
            <a:ext cx="1550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latin typeface="Calibri" pitchFamily="34" charset="0"/>
                <a:ea typeface="宋体" pitchFamily="2" charset="-122"/>
              </a:rPr>
              <a:t>    </a:t>
            </a:r>
            <a:r>
              <a:rPr lang="en-US" altLang="zh-CN" sz="1200" dirty="0" err="1" smtClean="0">
                <a:latin typeface="Calibri" pitchFamily="34" charset="0"/>
                <a:ea typeface="宋体" pitchFamily="2" charset="-122"/>
              </a:rPr>
              <a:t>zài</a:t>
            </a:r>
            <a:r>
              <a:rPr lang="en-US" altLang="zh-CN" sz="1200" dirty="0" smtClean="0">
                <a:latin typeface="Calibri" pitchFamily="34" charset="0"/>
                <a:ea typeface="宋体" pitchFamily="2" charset="-122"/>
              </a:rPr>
              <a:t> </a:t>
            </a:r>
          </a:p>
          <a:p>
            <a:r>
              <a:rPr lang="zh-CN" altLang="en-US" sz="1200" dirty="0" smtClean="0">
                <a:latin typeface="Calibri" pitchFamily="34" charset="0"/>
                <a:ea typeface="宋体" pitchFamily="2" charset="-122"/>
              </a:rPr>
              <a:t>（在）北</a:t>
            </a:r>
            <a:r>
              <a:rPr lang="zh-CN" altLang="en-US" sz="1200" dirty="0">
                <a:latin typeface="Calibri" pitchFamily="34" charset="0"/>
                <a:ea typeface="宋体" pitchFamily="2" charset="-122"/>
              </a:rPr>
              <a:t>边 </a:t>
            </a:r>
            <a:r>
              <a:rPr lang="en-US" sz="1200" dirty="0" err="1">
                <a:latin typeface="Calibri" pitchFamily="34" charset="0"/>
              </a:rPr>
              <a:t>běibiān</a:t>
            </a:r>
            <a:endParaRPr lang="en-US" altLang="en-US" sz="1200" dirty="0"/>
          </a:p>
        </p:txBody>
      </p:sp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86200" y="3505200"/>
            <a:ext cx="13062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vtc.hanbanthai.org/teachingplan/wp-content/uploads/2014/04/2.%E5%89%8D%E5%90%8E%E5%B7%A6%E5%8F%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914400"/>
            <a:ext cx="5524500" cy="4343400"/>
          </a:xfrm>
          <a:prstGeom prst="rect">
            <a:avLst/>
          </a:prstGeom>
          <a:noFill/>
        </p:spPr>
      </p:pic>
      <p:pic>
        <p:nvPicPr>
          <p:cNvPr id="25604" name="Picture 4" descr="http://games.qq.com/z/baby/about/images/jc/operation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90800"/>
            <a:ext cx="1952625" cy="1323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4191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下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981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上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276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左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3276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右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1676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Shàng</a:t>
            </a: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3962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Xià</a:t>
            </a:r>
            <a:r>
              <a:rPr lang="en-US" altLang="zh-CN" dirty="0" smtClean="0"/>
              <a:t>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971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Zuǒ</a:t>
            </a:r>
            <a:r>
              <a:rPr lang="en-US" altLang="zh-CN" dirty="0" smtClean="0"/>
              <a:t>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2971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Yòu</a:t>
            </a:r>
            <a:r>
              <a:rPr lang="en-US" altLang="zh-CN" dirty="0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od.eztable.com/wp-content/uploads/sites/3/2013/09/Soluna-%E9%A4%90%E5%BB%B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57200"/>
            <a:ext cx="2511461" cy="16764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 cstate="print"/>
          <a:srcRect b="4716"/>
          <a:stretch>
            <a:fillRect/>
          </a:stretch>
        </p:blipFill>
        <p:spPr bwMode="auto">
          <a:xfrm>
            <a:off x="3581400" y="457200"/>
            <a:ext cx="251936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s://encrypted-tbn3.gstatic.com/images?q=tbn:ANd9GcSQoTcZlLaZJI5zKxc32ajuqMfn2cvFj-Y7N_fsTSxsspjNEyNJ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57200"/>
            <a:ext cx="25209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3810000"/>
            <a:ext cx="2376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" y="3810000"/>
            <a:ext cx="1752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2362200"/>
            <a:ext cx="23050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Calibri" pitchFamily="34" charset="0"/>
                <a:ea typeface="宋体" pitchFamily="2" charset="-122"/>
              </a:rPr>
              <a:t>学校  xuéxiào</a:t>
            </a:r>
          </a:p>
        </p:txBody>
      </p:sp>
      <p:sp>
        <p:nvSpPr>
          <p:cNvPr id="1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362200"/>
            <a:ext cx="2159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Calibri" pitchFamily="34" charset="0"/>
                <a:ea typeface="宋体" pitchFamily="2" charset="-122"/>
              </a:rPr>
              <a:t>餐厅  cāntīng</a:t>
            </a:r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62688" y="5715000"/>
            <a:ext cx="2881312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latin typeface="Calibri" pitchFamily="34" charset="0"/>
                <a:ea typeface="宋体" pitchFamily="2" charset="-122"/>
              </a:rPr>
              <a:t> 运动场   yùndòngchǎng</a:t>
            </a:r>
          </a:p>
        </p:txBody>
      </p:sp>
      <p:sp>
        <p:nvSpPr>
          <p:cNvPr id="1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9000" y="2362200"/>
            <a:ext cx="2881312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latin typeface="Calibri" pitchFamily="34" charset="0"/>
                <a:ea typeface="宋体" pitchFamily="2" charset="-122"/>
              </a:rPr>
              <a:t>图书馆  túshūguǎn</a:t>
            </a:r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5867400"/>
            <a:ext cx="2881313" cy="404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latin typeface="Calibri" pitchFamily="34" charset="0"/>
                <a:ea typeface="宋体" pitchFamily="2" charset="-122"/>
              </a:rPr>
              <a:t>卫生间   wèishēngjiān</a:t>
            </a:r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7" name="Picture 4" descr="http://games.qq.com/z/baby/about/images/jc/operation01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2800" y="3810000"/>
            <a:ext cx="1952625" cy="132397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038600" y="5410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下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038600" y="3200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上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743200" y="4495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左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0" y="4495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右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962400" y="2895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Shàng</a:t>
            </a: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038600" y="5181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Xià</a:t>
            </a:r>
            <a:r>
              <a:rPr lang="en-US" altLang="zh-CN" dirty="0" smtClean="0"/>
              <a:t> 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743200" y="4191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Zuǒ</a:t>
            </a:r>
            <a:r>
              <a:rPr lang="en-US" altLang="zh-CN" dirty="0" smtClean="0"/>
              <a:t>  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34000" y="4191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Yòu</a:t>
            </a:r>
            <a:r>
              <a:rPr lang="en-US" altLang="zh-CN" dirty="0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67400" y="6324600"/>
            <a:ext cx="3276600" cy="457200"/>
          </a:xfrm>
          <a:prstGeom prst="roundRect">
            <a:avLst/>
          </a:prstGeom>
          <a:solidFill>
            <a:srgbClr val="FFFF00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vtc.hanbanthai.org/teachingplan/wp-content/uploads/2014/04/2.%E5%89%8D%E5%90%8E%E5%B7%A6%E5%8F%B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52400"/>
            <a:ext cx="5524500" cy="4343400"/>
          </a:xfrm>
          <a:prstGeom prst="rect">
            <a:avLst/>
          </a:prstGeom>
          <a:noFill/>
        </p:spPr>
      </p:pic>
      <p:pic>
        <p:nvPicPr>
          <p:cNvPr id="3" name="Picture 4" descr="http://games.qq.com/z/baby/about/images/jc/operation0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1219200"/>
            <a:ext cx="1952625" cy="1323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2819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下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09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上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左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右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30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Shàng</a:t>
            </a: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259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Xià</a:t>
            </a:r>
            <a:r>
              <a:rPr lang="en-US" altLang="zh-CN" dirty="0" smtClean="0"/>
              <a:t>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600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Zuǒ</a:t>
            </a:r>
            <a:r>
              <a:rPr lang="en-US" altLang="zh-CN" dirty="0" smtClean="0"/>
              <a:t>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1600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Yòu</a:t>
            </a:r>
            <a:r>
              <a:rPr lang="en-US" altLang="zh-CN" dirty="0" smtClean="0"/>
              <a:t>    </a:t>
            </a:r>
            <a:endParaRPr lang="en-US" dirty="0"/>
          </a:p>
        </p:txBody>
      </p:sp>
      <p:sp>
        <p:nvSpPr>
          <p:cNvPr id="12" name="Content Placeholder 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505200" y="4876800"/>
            <a:ext cx="18002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F2F2F2"/>
              </a:buClr>
              <a:defRPr/>
            </a:pPr>
            <a:r>
              <a:rPr lang="en-US" altLang="zh-CN" b="1" dirty="0" err="1" smtClean="0">
                <a:latin typeface="Calibri" pitchFamily="34" charset="0"/>
                <a:ea typeface="宋体" pitchFamily="2" charset="-122"/>
                <a:cs typeface="Arial" pitchFamily="34" charset="0"/>
              </a:rPr>
              <a:t>dōng</a:t>
            </a:r>
            <a:endParaRPr lang="en-US" altLang="zh-CN" b="1" dirty="0" smtClean="0"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F2F2F2"/>
              </a:buClr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pitchFamily="34" charset="0"/>
              </a:rPr>
              <a:t>东</a:t>
            </a:r>
            <a:endParaRPr kumimoji="0" lang="en-US" alt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F2F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6096000"/>
            <a:ext cx="2016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b="1" dirty="0" err="1" smtClean="0">
                <a:latin typeface="Calibri" pitchFamily="34" charset="0"/>
                <a:ea typeface="宋体" pitchFamily="2" charset="-122"/>
              </a:rPr>
              <a:t>nán</a:t>
            </a:r>
            <a:endParaRPr lang="en-US" altLang="en-US" sz="2000" b="1" dirty="0" smtClean="0">
              <a:latin typeface="Calibri" pitchFamily="34" charset="0"/>
              <a:ea typeface="宋体" pitchFamily="2" charset="-122"/>
            </a:endParaRPr>
          </a:p>
          <a:p>
            <a:r>
              <a:rPr lang="zh-CN" altLang="en-US" sz="2000" b="1" dirty="0" smtClean="0">
                <a:latin typeface="Calibri" pitchFamily="34" charset="0"/>
                <a:ea typeface="宋体" pitchFamily="2" charset="-122"/>
              </a:rPr>
              <a:t>南</a:t>
            </a:r>
            <a:endParaRPr lang="en-US" altLang="en-US" sz="2000" b="1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4724400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z="2000" b="1" dirty="0" err="1" smtClean="0">
                <a:latin typeface="Calibri" pitchFamily="34" charset="0"/>
                <a:ea typeface="宋体" pitchFamily="2" charset="-122"/>
              </a:rPr>
              <a:t>xī</a:t>
            </a:r>
            <a:endParaRPr lang="en-US" altLang="en-US" sz="2000" b="1" dirty="0" smtClean="0">
              <a:latin typeface="Calibri" pitchFamily="34" charset="0"/>
              <a:ea typeface="宋体" pitchFamily="2" charset="-122"/>
            </a:endParaRPr>
          </a:p>
          <a:p>
            <a:r>
              <a:rPr lang="zh-CN" altLang="en-US" sz="2000" b="1" dirty="0" smtClean="0">
                <a:latin typeface="Calibri" pitchFamily="34" charset="0"/>
                <a:ea typeface="宋体" pitchFamily="2" charset="-122"/>
              </a:rPr>
              <a:t>西</a:t>
            </a:r>
            <a:endParaRPr lang="en-US" altLang="en-US" sz="2000" b="1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0" y="3505200"/>
            <a:ext cx="91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Calibri" pitchFamily="34" charset="0"/>
              </a:rPr>
              <a:t>běi</a:t>
            </a:r>
            <a:endParaRPr lang="en-US" sz="2000" b="1" dirty="0" smtClean="0">
              <a:latin typeface="Calibri" pitchFamily="34" charset="0"/>
            </a:endParaRPr>
          </a:p>
          <a:p>
            <a:r>
              <a:rPr lang="zh-CN" altLang="en-US" sz="2000" b="1" dirty="0" smtClean="0">
                <a:latin typeface="Calibri" pitchFamily="34" charset="0"/>
                <a:ea typeface="宋体" pitchFamily="2" charset="-122"/>
              </a:rPr>
              <a:t>北</a:t>
            </a:r>
            <a:endParaRPr lang="en-US" altLang="zh-CN" sz="2000" b="1" dirty="0" smtClean="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4191000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096000" y="6324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Flashcards making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nstructor\Desktop\1A P\card0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"/>
            <a:ext cx="4648200" cy="37349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57800" y="4572000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 smtClean="0"/>
              <a:t>dà</a:t>
            </a:r>
            <a:r>
              <a:rPr lang="en-US" altLang="zh-CN" sz="6000" b="1" dirty="0" smtClean="0"/>
              <a:t>  </a:t>
            </a:r>
          </a:p>
          <a:p>
            <a:r>
              <a:rPr lang="zh-CN" altLang="en-US" sz="6000" b="1" dirty="0" smtClean="0"/>
              <a:t>大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48768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xiǎo</a:t>
            </a:r>
            <a:r>
              <a:rPr lang="en-US" altLang="zh-CN" sz="2800" b="1" dirty="0" smtClean="0"/>
              <a:t>   </a:t>
            </a:r>
          </a:p>
          <a:p>
            <a:r>
              <a:rPr lang="zh-CN" altLang="en-US" sz="2800" b="1" dirty="0" smtClean="0"/>
              <a:t>小</a:t>
            </a:r>
            <a:endParaRPr lang="en-US" sz="2800" b="1" dirty="0"/>
          </a:p>
        </p:txBody>
      </p:sp>
      <p:sp>
        <p:nvSpPr>
          <p:cNvPr id="5" name="Down Arrow 4"/>
          <p:cNvSpPr/>
          <p:nvPr/>
        </p:nvSpPr>
        <p:spPr>
          <a:xfrm>
            <a:off x="3124200" y="41148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5715000" y="40386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0" y="5638800"/>
            <a:ext cx="7620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5181600"/>
            <a:ext cx="7620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C:\Users\instructor\Desktop\1A P\gao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4800600" cy="3938646"/>
          </a:xfrm>
          <a:prstGeom prst="rect">
            <a:avLst/>
          </a:prstGeom>
          <a:noFill/>
        </p:spPr>
      </p:pic>
      <p:sp>
        <p:nvSpPr>
          <p:cNvPr id="3" name="Down Arrow 2"/>
          <p:cNvSpPr/>
          <p:nvPr/>
        </p:nvSpPr>
        <p:spPr>
          <a:xfrm>
            <a:off x="2895600" y="4114800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257800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/>
              <a:t>gāo</a:t>
            </a:r>
            <a:r>
              <a:rPr lang="en-US" altLang="zh-CN" sz="3200" b="1" dirty="0" smtClean="0"/>
              <a:t> </a:t>
            </a:r>
          </a:p>
          <a:p>
            <a:r>
              <a:rPr lang="zh-CN" altLang="en-US" sz="3200" b="1" dirty="0" smtClean="0"/>
              <a:t>高</a:t>
            </a:r>
            <a:endParaRPr lang="en-US" sz="3200" b="1" dirty="0"/>
          </a:p>
        </p:txBody>
      </p:sp>
      <p:sp>
        <p:nvSpPr>
          <p:cNvPr id="5" name="Down Arrow 4"/>
          <p:cNvSpPr/>
          <p:nvPr/>
        </p:nvSpPr>
        <p:spPr>
          <a:xfrm>
            <a:off x="4953000" y="4209870"/>
            <a:ext cx="228600" cy="1276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5552182"/>
            <a:ext cx="83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 </a:t>
            </a:r>
            <a:r>
              <a:rPr lang="en-US" altLang="zh-CN" sz="3200" b="1" dirty="0" err="1" smtClean="0"/>
              <a:t>ǎi</a:t>
            </a:r>
            <a:r>
              <a:rPr lang="en-US" altLang="zh-CN" sz="3200" b="1" dirty="0" smtClean="0"/>
              <a:t>  </a:t>
            </a:r>
          </a:p>
          <a:p>
            <a:r>
              <a:rPr lang="zh-CN" altLang="en-US" sz="3200" b="1" dirty="0" smtClean="0"/>
              <a:t>矮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3" grpId="0" animBg="1"/>
      <p:bldP spid="4" grpId="0"/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instructor\Desktop\1A P\du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2667000" cy="3855902"/>
          </a:xfrm>
          <a:prstGeom prst="rect">
            <a:avLst/>
          </a:prstGeom>
          <a:noFill/>
        </p:spPr>
      </p:pic>
      <p:pic>
        <p:nvPicPr>
          <p:cNvPr id="3" name="Picture 5" descr="C:\Users\instructor\Desktop\1A P\sh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33401"/>
            <a:ext cx="2811016" cy="3886200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>
          <a:xfrm>
            <a:off x="2286000" y="44196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6172200" y="44196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502920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/>
              <a:t>d</a:t>
            </a:r>
            <a:r>
              <a:rPr lang="en-US" altLang="zh-CN" sz="3200" b="1" dirty="0" err="1" smtClean="0"/>
              <a:t>uō</a:t>
            </a:r>
            <a:r>
              <a:rPr lang="en-US" altLang="zh-CN" sz="3200" b="1" dirty="0" smtClean="0"/>
              <a:t> </a:t>
            </a:r>
          </a:p>
          <a:p>
            <a:r>
              <a:rPr lang="zh-CN" altLang="en-US" sz="3200" b="1" dirty="0" smtClean="0"/>
              <a:t>多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141893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Shǎo</a:t>
            </a:r>
            <a:r>
              <a:rPr lang="en-US" altLang="zh-CN" sz="2800" b="1" dirty="0" smtClean="0"/>
              <a:t>  </a:t>
            </a:r>
          </a:p>
          <a:p>
            <a:r>
              <a:rPr lang="zh-CN" altLang="en-US" sz="2800" b="1" dirty="0" smtClean="0"/>
              <a:t>少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instructor\Desktop\1A P\changdu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5105400" cy="1558712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6019800" y="19812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6019800" y="32004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4200" y="15240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/>
              <a:t>c</a:t>
            </a:r>
            <a:r>
              <a:rPr lang="en-US" altLang="zh-CN" sz="2800" b="1" dirty="0" err="1" smtClean="0"/>
              <a:t>háng</a:t>
            </a:r>
            <a:r>
              <a:rPr lang="en-US" altLang="zh-CN" sz="2800" b="1" dirty="0" smtClean="0"/>
              <a:t> </a:t>
            </a:r>
            <a:endParaRPr lang="en-US" altLang="zh-CN" sz="2800" b="1" dirty="0"/>
          </a:p>
          <a:p>
            <a:r>
              <a:rPr lang="zh-CN" altLang="en-US" sz="2800" b="1" dirty="0" smtClean="0"/>
              <a:t>  长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27432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duǎn</a:t>
            </a:r>
            <a:r>
              <a:rPr lang="en-US" altLang="zh-CN" sz="2800" b="1" dirty="0" smtClean="0"/>
              <a:t>  </a:t>
            </a:r>
            <a:endParaRPr lang="en-US" altLang="zh-CN" sz="2800" b="1" dirty="0"/>
          </a:p>
          <a:p>
            <a:r>
              <a:rPr lang="zh-CN" altLang="en-US" sz="2800" b="1" dirty="0" smtClean="0"/>
              <a:t>  短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juooo.com/uploads/show/gallery/20120306173937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110" y="457200"/>
            <a:ext cx="1800884" cy="2438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53000" y="11430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piào</a:t>
            </a:r>
            <a:r>
              <a:rPr lang="en-US" altLang="zh-CN" sz="2800" b="1" dirty="0" smtClean="0"/>
              <a:t> </a:t>
            </a:r>
            <a:r>
              <a:rPr lang="en-US" altLang="zh-CN" sz="2800" b="1" dirty="0" err="1" smtClean="0"/>
              <a:t>liang</a:t>
            </a:r>
            <a:r>
              <a:rPr lang="en-US" altLang="zh-CN" sz="2800" b="1" dirty="0" smtClean="0"/>
              <a:t> </a:t>
            </a:r>
          </a:p>
          <a:p>
            <a:r>
              <a:rPr lang="zh-CN" altLang="en-US" sz="2800" b="1" dirty="0" smtClean="0"/>
              <a:t> 漂    亮</a:t>
            </a:r>
            <a:endParaRPr lang="en-US" sz="2800" b="1" dirty="0"/>
          </a:p>
        </p:txBody>
      </p:sp>
      <p:pic>
        <p:nvPicPr>
          <p:cNvPr id="1026" name="Picture 2" descr="http://images.ccoo.cn/store/20110330/20110330115806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0"/>
            <a:ext cx="2419350" cy="16143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34290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kě</a:t>
            </a:r>
            <a:r>
              <a:rPr lang="en-US" altLang="zh-CN" sz="2800" b="1" dirty="0" smtClean="0"/>
              <a:t>   </a:t>
            </a:r>
            <a:r>
              <a:rPr lang="en-US" altLang="zh-CN" sz="2800" b="1" dirty="0" err="1" smtClean="0"/>
              <a:t>ài</a:t>
            </a:r>
            <a:r>
              <a:rPr lang="en-US" altLang="zh-CN" sz="2800" b="1" dirty="0" smtClean="0"/>
              <a:t> </a:t>
            </a:r>
          </a:p>
          <a:p>
            <a:r>
              <a:rPr lang="zh-CN" altLang="en-US" sz="2800" b="1" dirty="0" smtClean="0"/>
              <a:t>可  爱</a:t>
            </a:r>
            <a:endParaRPr lang="en-US" sz="2800" b="1" dirty="0"/>
          </a:p>
        </p:txBody>
      </p:sp>
      <p:pic>
        <p:nvPicPr>
          <p:cNvPr id="1028" name="Picture 4" descr="http://img1.gtimg.com/baby/pics/hv1/17/227/1381/89857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105400"/>
            <a:ext cx="2419350" cy="13636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76800" y="54864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cōng</a:t>
            </a:r>
            <a:r>
              <a:rPr lang="en-US" altLang="zh-CN" sz="2800" b="1" dirty="0" smtClean="0"/>
              <a:t> </a:t>
            </a:r>
            <a:r>
              <a:rPr lang="en-US" altLang="zh-CN" sz="2800" b="1" dirty="0" err="1" smtClean="0"/>
              <a:t>míng</a:t>
            </a:r>
            <a:r>
              <a:rPr lang="en-US" altLang="zh-CN" sz="2800" b="1" dirty="0" smtClean="0"/>
              <a:t> </a:t>
            </a:r>
          </a:p>
          <a:p>
            <a:r>
              <a:rPr lang="zh-CN" altLang="en-US" sz="2800" b="1" dirty="0" smtClean="0"/>
              <a:t>  聪   明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1371600" y="0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bǐ</a:t>
            </a:r>
            <a:r>
              <a:rPr lang="en-US" altLang="zh-CN" sz="2800" b="1" dirty="0" smtClean="0"/>
              <a:t> </a:t>
            </a:r>
          </a:p>
          <a:p>
            <a:r>
              <a:rPr lang="zh-CN" altLang="en-US" sz="2800" b="1" dirty="0" smtClean="0"/>
              <a:t>比</a:t>
            </a:r>
            <a:endParaRPr lang="en-US" sz="2800" b="1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990600" y="381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     B+ adj.</a:t>
            </a:r>
            <a:endParaRPr lang="en-US" sz="3600" b="1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019800" y="11566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méi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yǒu</a:t>
            </a:r>
            <a:r>
              <a:rPr lang="en-US" altLang="zh-CN" b="1" dirty="0" smtClean="0"/>
              <a:t>  </a:t>
            </a:r>
          </a:p>
          <a:p>
            <a:r>
              <a:rPr lang="zh-CN" altLang="en-US" sz="2800" b="1" dirty="0" smtClean="0"/>
              <a:t>没有</a:t>
            </a:r>
            <a:endParaRPr lang="en-US" sz="2800" b="1" dirty="0"/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5638800" y="3442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        B+ adj.</a:t>
            </a:r>
            <a:endParaRPr lang="en-US" sz="3600" b="1" dirty="0"/>
          </a:p>
        </p:txBody>
      </p:sp>
      <p:pic>
        <p:nvPicPr>
          <p:cNvPr id="8" name="Picture 2" descr="http://store.storeimages.cdn-apple.com/4351/as-images.apple.com/is/image/AppleInc/aos/published/images/i/pa/ipad/mini/ipad-mini-witb-gold-wif-201410?wid=351&amp;hei=522&amp;fmt=jpeg&amp;qlt=95&amp;op_sharpen=0&amp;resMode=bicub&amp;op_usm=0.5,0.5,0,0&amp;iccEmbed=0&amp;layer=comp&amp;.v=14134633991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371600"/>
            <a:ext cx="2618142" cy="3893649"/>
          </a:xfrm>
          <a:prstGeom prst="rect">
            <a:avLst/>
          </a:prstGeom>
          <a:noFill/>
        </p:spPr>
      </p:pic>
      <p:pic>
        <p:nvPicPr>
          <p:cNvPr id="9" name="Picture 4" descr="http://www2.pcmag.com/media/images/302835-apple-iphone-5-spri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3014246"/>
            <a:ext cx="1887498" cy="18874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90800" y="5410200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ipad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51478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iphone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5943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</a:rPr>
              <a:t>Ipad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比 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Iphone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大。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58775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7030A0"/>
                </a:solidFill>
              </a:rPr>
              <a:t>Ipad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没有 </a:t>
            </a:r>
            <a:r>
              <a:rPr lang="en-US" altLang="zh-CN" sz="2800" b="1" dirty="0" err="1" smtClean="0">
                <a:solidFill>
                  <a:srgbClr val="7030A0"/>
                </a:solidFill>
              </a:rPr>
              <a:t>Iphone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小。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juooo.com/uploads/show/gallery/201203061739374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371599"/>
            <a:ext cx="1981200" cy="2682547"/>
          </a:xfrm>
          <a:prstGeom prst="rect">
            <a:avLst/>
          </a:prstGeom>
          <a:noFill/>
        </p:spPr>
      </p:pic>
      <p:pic>
        <p:nvPicPr>
          <p:cNvPr id="3" name="Picture 6" descr="http://img3.pcgames.com.cn/pcgames/1001/03/1801892_image4_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524000"/>
            <a:ext cx="3321541" cy="2438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1371600" y="0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 </a:t>
            </a:r>
            <a:r>
              <a:rPr lang="en-US" altLang="zh-CN" sz="2000" b="1" dirty="0" err="1" smtClean="0"/>
              <a:t>bǐ</a:t>
            </a:r>
            <a:r>
              <a:rPr lang="en-US" altLang="zh-CN" sz="2800" b="1" dirty="0" smtClean="0"/>
              <a:t> </a:t>
            </a:r>
          </a:p>
          <a:p>
            <a:r>
              <a:rPr lang="zh-CN" altLang="en-US" sz="2800" b="1" dirty="0" smtClean="0"/>
              <a:t>比</a:t>
            </a:r>
            <a:endParaRPr lang="en-US" sz="2800" b="1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990600" y="381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     B+ adj.</a:t>
            </a:r>
            <a:endParaRPr lang="en-US" sz="3600" b="1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019800" y="11566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méi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yǒu</a:t>
            </a:r>
            <a:r>
              <a:rPr lang="en-US" altLang="zh-CN" b="1" dirty="0" smtClean="0"/>
              <a:t>  </a:t>
            </a:r>
          </a:p>
          <a:p>
            <a:r>
              <a:rPr lang="zh-CN" altLang="en-US" sz="2800" b="1" dirty="0" smtClean="0"/>
              <a:t>没有</a:t>
            </a:r>
            <a:endParaRPr lang="en-US" sz="2800" b="1" dirty="0"/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5638800" y="3442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        B+ adj.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4343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_____</a:t>
            </a:r>
            <a:r>
              <a:rPr lang="zh-CN" altLang="en-US" sz="2800" b="1" dirty="0" smtClean="0"/>
              <a:t>比 </a:t>
            </a:r>
            <a:r>
              <a:rPr lang="en-US" altLang="zh-CN" sz="2800" b="1" dirty="0" smtClean="0"/>
              <a:t>_______</a:t>
            </a:r>
            <a:r>
              <a:rPr lang="zh-CN" altLang="en-US" sz="2800" b="1" dirty="0" smtClean="0"/>
              <a:t> 漂亮。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54203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_____</a:t>
            </a:r>
            <a:r>
              <a:rPr lang="zh-CN" altLang="en-US" sz="2800" b="1" dirty="0" smtClean="0"/>
              <a:t>没有 </a:t>
            </a:r>
            <a:r>
              <a:rPr lang="en-US" altLang="zh-CN" sz="2800" b="1" dirty="0" smtClean="0"/>
              <a:t>_____</a:t>
            </a:r>
            <a:r>
              <a:rPr lang="zh-CN" altLang="en-US" sz="2800" b="1" dirty="0" smtClean="0"/>
              <a:t> 漂亮。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410200" y="4038600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/>
              <a:t>piào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liang</a:t>
            </a:r>
            <a:r>
              <a:rPr lang="en-US" altLang="zh-CN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5600" y="533400"/>
            <a:ext cx="2209800" cy="6019800"/>
          </a:xfrm>
          <a:prstGeom prst="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2800" y="1295400"/>
            <a:ext cx="1785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latin typeface="+mn-ea"/>
                <a:ea typeface="+mn-ea"/>
              </a:rPr>
              <a:t>dà</a:t>
            </a:r>
            <a:r>
              <a:rPr lang="en-US" altLang="zh-CN" b="1" dirty="0" smtClean="0">
                <a:latin typeface="+mn-ea"/>
                <a:ea typeface="+mn-ea"/>
              </a:rPr>
              <a:t>    </a:t>
            </a:r>
            <a:r>
              <a:rPr lang="en-US" altLang="zh-CN" b="1" dirty="0" err="1" smtClean="0">
                <a:latin typeface="+mn-ea"/>
                <a:ea typeface="+mn-ea"/>
              </a:rPr>
              <a:t>xiǎo</a:t>
            </a:r>
            <a:r>
              <a:rPr lang="en-US" altLang="zh-CN" b="1" dirty="0" smtClean="0">
                <a:latin typeface="+mn-ea"/>
                <a:ea typeface="+mn-ea"/>
              </a:rPr>
              <a:t> </a:t>
            </a:r>
          </a:p>
          <a:p>
            <a:r>
              <a:rPr lang="zh-CN" altLang="en-US" sz="2400" b="1" dirty="0" smtClean="0">
                <a:latin typeface="+mn-ea"/>
                <a:ea typeface="+mn-ea"/>
              </a:rPr>
              <a:t>大   小</a:t>
            </a:r>
            <a:endParaRPr lang="en-US" sz="2400" b="1" dirty="0"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2209800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>
                <a:latin typeface="+mn-ea"/>
              </a:rPr>
              <a:t>cháng</a:t>
            </a:r>
            <a:r>
              <a:rPr lang="en-US" altLang="zh-CN" sz="1400" b="1" dirty="0" smtClean="0">
                <a:latin typeface="+mn-ea"/>
              </a:rPr>
              <a:t>  </a:t>
            </a:r>
            <a:r>
              <a:rPr lang="en-US" altLang="zh-CN" b="1" dirty="0" smtClean="0">
                <a:latin typeface="+mn-ea"/>
              </a:rPr>
              <a:t> </a:t>
            </a:r>
            <a:r>
              <a:rPr lang="en-US" altLang="zh-CN" sz="1400" b="1" dirty="0" err="1" smtClean="0">
                <a:latin typeface="+mn-ea"/>
              </a:rPr>
              <a:t>duǎn</a:t>
            </a:r>
            <a:r>
              <a:rPr lang="en-US" altLang="zh-CN" b="1" dirty="0" smtClean="0">
                <a:latin typeface="+mn-ea"/>
              </a:rPr>
              <a:t> 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zh-CN" altLang="en-US" sz="2400" b="1" dirty="0" smtClean="0">
                <a:latin typeface="+mn-ea"/>
                <a:ea typeface="+mn-ea"/>
              </a:rPr>
              <a:t>长   短</a:t>
            </a:r>
            <a:endParaRPr lang="en-US" sz="2400" b="1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2971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   </a:t>
            </a:r>
            <a:r>
              <a:rPr lang="en-US" altLang="zh-CN" sz="2400" b="1" dirty="0" err="1" smtClean="0"/>
              <a:t>gāo</a:t>
            </a:r>
            <a:r>
              <a:rPr lang="en-US" altLang="zh-CN" sz="2400" b="1" dirty="0" smtClean="0"/>
              <a:t>     </a:t>
            </a:r>
            <a:r>
              <a:rPr lang="en-US" altLang="zh-CN" sz="2400" b="1" dirty="0" err="1" smtClean="0"/>
              <a:t>ǎi</a:t>
            </a:r>
            <a:r>
              <a:rPr lang="en-US" altLang="zh-CN" sz="2400" b="1" dirty="0" smtClean="0"/>
              <a:t> </a:t>
            </a:r>
          </a:p>
          <a:p>
            <a:r>
              <a:rPr lang="zh-CN" altLang="en-US" sz="2400" b="1" dirty="0" smtClean="0"/>
              <a:t>   高      矮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5334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duō</a:t>
            </a:r>
            <a:r>
              <a:rPr lang="en-US" altLang="zh-CN" sz="2000" b="1" dirty="0" smtClean="0"/>
              <a:t>      </a:t>
            </a:r>
            <a:r>
              <a:rPr lang="en-US" altLang="zh-CN" sz="2000" b="1" dirty="0" err="1" smtClean="0"/>
              <a:t>shǎo</a:t>
            </a:r>
            <a:r>
              <a:rPr lang="en-US" altLang="zh-CN" sz="2000" b="1" dirty="0" smtClean="0"/>
              <a:t> </a:t>
            </a:r>
          </a:p>
          <a:p>
            <a:r>
              <a:rPr lang="zh-CN" altLang="en-US" sz="2400" b="1" dirty="0" smtClean="0"/>
              <a:t>多       少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3962400"/>
            <a:ext cx="1143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piào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liang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2400" b="1" dirty="0" smtClean="0"/>
              <a:t>漂 亮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47244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 </a:t>
            </a:r>
            <a:r>
              <a:rPr lang="en-US" altLang="zh-CN" sz="2000" b="1" dirty="0" err="1" smtClean="0"/>
              <a:t>kě</a:t>
            </a:r>
            <a:r>
              <a:rPr lang="en-US" altLang="zh-CN" sz="2000" b="1" dirty="0" smtClean="0"/>
              <a:t>  </a:t>
            </a:r>
            <a:r>
              <a:rPr lang="en-US" altLang="zh-CN" sz="2000" b="1" dirty="0" err="1" smtClean="0"/>
              <a:t>ài</a:t>
            </a:r>
            <a:r>
              <a:rPr lang="en-US" altLang="zh-CN" sz="2000" b="1" dirty="0" smtClean="0"/>
              <a:t> </a:t>
            </a:r>
          </a:p>
          <a:p>
            <a:r>
              <a:rPr lang="zh-CN" altLang="en-US" sz="2400" b="1" dirty="0" smtClean="0"/>
              <a:t>可 爱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/>
              <a:t>Cōng</a:t>
            </a:r>
            <a:r>
              <a:rPr lang="en-US" altLang="zh-CN" sz="1600" b="1" dirty="0" smtClean="0"/>
              <a:t> </a:t>
            </a:r>
            <a:r>
              <a:rPr lang="en-US" altLang="zh-CN" sz="1600" b="1" dirty="0" err="1" smtClean="0"/>
              <a:t>ming</a:t>
            </a:r>
            <a:r>
              <a:rPr lang="en-US" altLang="zh-CN" sz="1600" b="1" dirty="0" smtClean="0"/>
              <a:t> </a:t>
            </a:r>
          </a:p>
          <a:p>
            <a:r>
              <a:rPr lang="zh-CN" altLang="en-US" sz="2400" b="1" dirty="0" smtClean="0"/>
              <a:t>聪 明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10784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------------------------------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190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------------------------------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274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------------------------------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3581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------------------------------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4419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------------------------------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05600" y="5257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------------------------------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29400" y="609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------------------------------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0" y="533400"/>
            <a:ext cx="461665" cy="762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---------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0" y="1295400"/>
            <a:ext cx="461665" cy="762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---------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0" y="2133600"/>
            <a:ext cx="461665" cy="762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---------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20000" y="2971800"/>
            <a:ext cx="461665" cy="762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---------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3400" y="1002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 </a:t>
            </a:r>
            <a:r>
              <a:rPr lang="zh-CN" altLang="en-US" dirty="0" smtClean="0"/>
              <a:t>比</a:t>
            </a:r>
            <a:r>
              <a:rPr lang="en-US" altLang="zh-CN" dirty="0" smtClean="0"/>
              <a:t>  ______+_______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0" y="2209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 </a:t>
            </a:r>
            <a:r>
              <a:rPr lang="zh-CN" altLang="en-US" dirty="0" smtClean="0"/>
              <a:t>比</a:t>
            </a:r>
            <a:r>
              <a:rPr lang="en-US" altLang="zh-CN" dirty="0" smtClean="0"/>
              <a:t>  ______+_______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" y="3352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 </a:t>
            </a:r>
            <a:r>
              <a:rPr lang="zh-CN" altLang="en-US" dirty="0" smtClean="0"/>
              <a:t>比</a:t>
            </a:r>
            <a:r>
              <a:rPr lang="en-US" altLang="zh-CN" dirty="0" smtClean="0"/>
              <a:t>  ______+_______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" y="4495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 </a:t>
            </a:r>
            <a:r>
              <a:rPr lang="zh-CN" altLang="en-US" dirty="0" smtClean="0"/>
              <a:t>比</a:t>
            </a:r>
            <a:r>
              <a:rPr lang="en-US" altLang="zh-CN" dirty="0" smtClean="0"/>
              <a:t>  ______+_______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5715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 </a:t>
            </a:r>
            <a:r>
              <a:rPr lang="zh-CN" altLang="en-US" dirty="0" smtClean="0"/>
              <a:t>比</a:t>
            </a:r>
            <a:r>
              <a:rPr lang="en-US" altLang="zh-CN" dirty="0" smtClean="0"/>
              <a:t>  ______+_______</a:t>
            </a:r>
            <a:endParaRPr lang="en-US" dirty="0"/>
          </a:p>
        </p:txBody>
      </p:sp>
      <p:pic>
        <p:nvPicPr>
          <p:cNvPr id="31" name="Picture 2" descr="http://store.storeimages.cdn-apple.com/4351/as-images.apple.com/is/image/AppleInc/aos/published/images/i/pa/ipad/mini/ipad-mini-witb-gold-wif-201410?wid=351&amp;hei=522&amp;fmt=jpeg&amp;qlt=95&amp;op_sharpen=0&amp;resMode=bicub&amp;op_usm=0.5,0.5,0,0&amp;iccEmbed=0&amp;layer=comp&amp;.v=1413463399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8600"/>
            <a:ext cx="612227" cy="910492"/>
          </a:xfrm>
          <a:prstGeom prst="rect">
            <a:avLst/>
          </a:prstGeom>
          <a:noFill/>
        </p:spPr>
      </p:pic>
      <p:pic>
        <p:nvPicPr>
          <p:cNvPr id="32" name="Picture 4" descr="http://www2.pcmag.com/media/images/302835-apple-iphone-5-s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85800"/>
            <a:ext cx="441373" cy="441373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3657600" y="11430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ipad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419600" y="11430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iphone</a:t>
            </a:r>
            <a:endParaRPr lang="en-US" sz="1600" dirty="0"/>
          </a:p>
        </p:txBody>
      </p:sp>
      <p:pic>
        <p:nvPicPr>
          <p:cNvPr id="35" name="Picture 3" descr="C:\Users\instructor\Desktop\1A P\gaoa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676400"/>
            <a:ext cx="990600" cy="812737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3505200" y="2514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长颈鹿</a:t>
            </a:r>
            <a:endParaRPr 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114800" y="2514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大象</a:t>
            </a:r>
            <a:endParaRPr lang="en-US" sz="1200" b="1" dirty="0"/>
          </a:p>
        </p:txBody>
      </p:sp>
      <p:pic>
        <p:nvPicPr>
          <p:cNvPr id="1026" name="Picture 2" descr="http://img.61gequ.com/allimg/2011-11/20111115165842618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048000"/>
            <a:ext cx="1249680" cy="781050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3733800" y="38832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小猫  小狗</a:t>
            </a:r>
            <a:endParaRPr lang="en-US" sz="1400" b="1" dirty="0"/>
          </a:p>
        </p:txBody>
      </p:sp>
      <p:pic>
        <p:nvPicPr>
          <p:cNvPr id="1028" name="Picture 4" descr="http://www.juooo.com/uploads/show/gallery/201203061739374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191000"/>
            <a:ext cx="685800" cy="928574"/>
          </a:xfrm>
          <a:prstGeom prst="rect">
            <a:avLst/>
          </a:prstGeom>
          <a:noFill/>
        </p:spPr>
      </p:pic>
      <p:pic>
        <p:nvPicPr>
          <p:cNvPr id="1030" name="Picture 6" descr="http://img3.pcgames.com.cn/pcgames/1001/03/1801892_image4_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4191001"/>
            <a:ext cx="1245578" cy="914400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3505200" y="50292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Cinderella         Witch</a:t>
            </a:r>
            <a:r>
              <a:rPr lang="zh-CN" altLang="en-US" sz="1400" b="1" dirty="0" smtClean="0"/>
              <a:t> </a:t>
            </a:r>
            <a:endParaRPr lang="en-US" sz="1400" b="1" dirty="0"/>
          </a:p>
        </p:txBody>
      </p:sp>
      <p:pic>
        <p:nvPicPr>
          <p:cNvPr id="1032" name="Picture 8" descr="http://images.clipartpanda.com/boy-20clip-20art-RiAykqLLT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5410201"/>
            <a:ext cx="691953" cy="1066800"/>
          </a:xfrm>
          <a:prstGeom prst="rect">
            <a:avLst/>
          </a:prstGeom>
          <a:noFill/>
        </p:spPr>
      </p:pic>
      <p:pic>
        <p:nvPicPr>
          <p:cNvPr id="45" name="Picture 8" descr="http://images.clipartpanda.com/boy-20clip-20art-RiAykqLLT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5410200"/>
            <a:ext cx="691953" cy="1066800"/>
          </a:xfrm>
          <a:prstGeom prst="rect">
            <a:avLst/>
          </a:prstGeom>
          <a:noFill/>
        </p:spPr>
      </p:pic>
      <p:pic>
        <p:nvPicPr>
          <p:cNvPr id="1036" name="Picture 12" descr="https://happiness-is-learning-success.com/wp-content/uploads/2014/11/clipart-girl-y9Tzq6ei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5334000"/>
            <a:ext cx="593408" cy="106680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3505200" y="6488668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         男生                                女生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09600" y="91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ipad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600200" y="914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iphone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590800" y="838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大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9&quot;/&gt;&lt;property id=&quot;20307&quot; value=&quot;256&quot;/&gt;&lt;/object&gt;&lt;object type=&quot;3&quot; unique_id=&quot;10047&quot;&gt;&lt;property id=&quot;20148&quot; value=&quot;5&quot;/&gt;&lt;property id=&quot;20300&quot; value=&quot;Slide 1&quot;/&gt;&lt;property id=&quot;20307&quot; value=&quot;257&quot;/&gt;&lt;/object&gt;&lt;object type=&quot;3&quot; unique_id=&quot;10080&quot;&gt;&lt;property id=&quot;20148&quot; value=&quot;5&quot;/&gt;&lt;property id=&quot;20300&quot; value=&quot;Slide 2&quot;/&gt;&lt;property id=&quot;20307&quot; value=&quot;258&quot;/&gt;&lt;/object&gt;&lt;object type=&quot;3&quot; unique_id=&quot;10081&quot;&gt;&lt;property id=&quot;20148&quot; value=&quot;5&quot;/&gt;&lt;property id=&quot;20300&quot; value=&quot;Slide 3&quot;/&gt;&lt;property id=&quot;20307&quot; value=&quot;259&quot;/&gt;&lt;/object&gt;&lt;object type=&quot;3&quot; unique_id=&quot;10082&quot;&gt;&lt;property id=&quot;20148&quot; value=&quot;5&quot;/&gt;&lt;property id=&quot;20300&quot; value=&quot;Slide 4&quot;/&gt;&lt;property id=&quot;20307&quot; value=&quot;260&quot;/&gt;&lt;/object&gt;&lt;object type=&quot;3&quot; unique_id=&quot;10083&quot;&gt;&lt;property id=&quot;20148&quot; value=&quot;5&quot;/&gt;&lt;property id=&quot;20300&quot; value=&quot;Slide 5&quot;/&gt;&lt;property id=&quot;20307&quot; value=&quot;261&quot;/&gt;&lt;/object&gt;&lt;object type=&quot;3&quot; unique_id=&quot;10084&quot;&gt;&lt;property id=&quot;20148&quot; value=&quot;5&quot;/&gt;&lt;property id=&quot;20300&quot; value=&quot;Slide 6&quot;/&gt;&lt;property id=&quot;20307&quot; value=&quot;262&quot;/&gt;&lt;/object&gt;&lt;object type=&quot;3&quot; unique_id=&quot;10184&quot;&gt;&lt;property id=&quot;20148&quot; value=&quot;5&quot;/&gt;&lt;property id=&quot;20300&quot; value=&quot;Slide 7&quot;/&gt;&lt;property id=&quot;20307&quot; value=&quot;263&quot;/&gt;&lt;/object&gt;&lt;object type=&quot;3&quot; unique_id=&quot;10245&quot;&gt;&lt;property id=&quot;20148&quot; value=&quot;5&quot;/&gt;&lt;property id=&quot;20300&quot; value=&quot;Slide 8&quot;/&gt;&lt;property id=&quot;20307&quot; value=&quot;264&quot;/&gt;&lt;/object&gt;&lt;object type=&quot;3&quot; unique_id=&quot;10400&quot;&gt;&lt;property id=&quot;20148&quot; value=&quot;5&quot;/&gt;&lt;property id=&quot;20300&quot; value=&quot;Slide 10&quot;/&gt;&lt;property id=&quot;20307&quot; value=&quot;266&quot;/&gt;&lt;/object&gt;&lt;object type=&quot;3&quot; unique_id=&quot;10401&quot;&gt;&lt;property id=&quot;20148&quot; value=&quot;5&quot;/&gt;&lt;property id=&quot;20300&quot; value=&quot;Slide 11&quot;/&gt;&lt;property id=&quot;20307&quot; value=&quot;265&quot;/&gt;&lt;/object&gt;&lt;object type=&quot;3&quot; unique_id=&quot;10493&quot;&gt;&lt;property id=&quot;20148&quot; value=&quot;5&quot;/&gt;&lt;property id=&quot;20300&quot; value=&quot;Slide 12&quot;/&gt;&lt;property id=&quot;20307&quot; value=&quot;267&quot;/&gt;&lt;/object&gt;&lt;object type=&quot;3&quot; unique_id=&quot;10648&quot;&gt;&lt;property id=&quot;20148&quot; value=&quot;5&quot;/&gt;&lt;property id=&quot;20300&quot; value=&quot;Slide 13&quot;/&gt;&lt;property id=&quot;20307&quot; value=&quot;268&quot;/&gt;&lt;/object&gt;&lt;object type=&quot;3&quot; unique_id=&quot;10769&quot;&gt;&lt;property id=&quot;20148&quot; value=&quot;5&quot;/&gt;&lt;property id=&quot;20300&quot; value=&quot;Slide 14&quot;/&gt;&lt;property id=&quot;20307&quot; value=&quot;269&quot;/&gt;&lt;/object&gt;&lt;object type=&quot;3&quot; unique_id=&quot;10882&quot;&gt;&lt;property id=&quot;20148&quot; value=&quot;5&quot;/&gt;&lt;property id=&quot;20300&quot; value=&quot;Slide 15&quot;/&gt;&lt;property id=&quot;20307&quot; value=&quot;270&quot;/&gt;&lt;/object&gt;&lt;object type=&quot;3&quot; unique_id=&quot;10934&quot;&gt;&lt;property id=&quot;20148&quot; value=&quot;5&quot;/&gt;&lt;property id=&quot;20300&quot; value=&quot;Slide 16&quot;/&gt;&lt;property id=&quot;20307&quot; value=&quot;27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3&quot;/&gt;&lt;lineCharCount val=&quot;30&quot;/&gt;&lt;lineCharCount val=&quot;1&quot;/&gt;&lt;lineCharCount val=&quot;23&quot;/&gt;&lt;lineCharCount val=&quot;32&quot;/&gt;&lt;lineCharCount val=&quot;1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11D35755-26C3-4DE5-895E-D9C6314BE2B6}&quot;/&gt;&lt;isInvalidForFieldText val=&quot;0&quot;/&gt;&lt;Image&gt;&lt;filename val=&quot;C:\Users\CIMSUI~1\AppData\Local\Temp\PR\data\asimages\{11D35755-26C3-4DE5-895E-D9C6314BE2B6}_7.png&quot;/&gt;&lt;left val=&quot;189&quot;/&gt;&lt;top val=&quot;207&quot;/&gt;&lt;width val=&quot;16&quot;/&gt;&lt;height val=&quot;1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3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15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&quot;/&gt;&lt;lineCharCount val=&quot;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3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3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&quot;/&gt;&lt;lineCharCount val=&quot;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420</Words>
  <Application>Microsoft Office PowerPoint</Application>
  <PresentationFormat>On-screen Show (4:3)</PresentationFormat>
  <Paragraphs>191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CIMSU Instructor</dc:creator>
  <cp:lastModifiedBy>PC</cp:lastModifiedBy>
  <cp:revision>50</cp:revision>
  <dcterms:created xsi:type="dcterms:W3CDTF">2006-08-16T00:00:00Z</dcterms:created>
  <dcterms:modified xsi:type="dcterms:W3CDTF">2015-02-18T16:56:25Z</dcterms:modified>
</cp:coreProperties>
</file>