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lvl1pPr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1pPr>
    <a:lvl2pPr indent="2286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2pPr>
    <a:lvl3pPr indent="4572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3pPr>
    <a:lvl4pPr indent="6858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4pPr>
    <a:lvl5pPr indent="9144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5pPr>
    <a:lvl6pPr indent="11430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6pPr>
    <a:lvl7pPr indent="13716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7pPr>
    <a:lvl8pPr indent="16002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8pPr>
    <a:lvl9pPr indent="18288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506" y="-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73056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indent="2286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indent="4572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indent="6858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indent="9144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indent="11430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indent="13716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indent="16002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indent="18288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titleStyle>
    <p:bodyStyle>
      <a:lvl1pPr marL="4699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marL="9398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marL="14097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marL="18796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marL="23495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marL="28194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marL="32893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marL="37592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marL="4229100" indent="-469900" defTabSz="584200">
        <a:spcBef>
          <a:spcPts val="3000"/>
        </a:spcBef>
        <a:buSzPct val="25000"/>
        <a:buBlip>
          <a:blip r:embed="rId15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ct7zC25YVc&amp;list=PLt1rKiOlGSHzagWHmcZH4396Ll5Z1hyAR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297009" y="3343867"/>
            <a:ext cx="4410783" cy="30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3E231A"/>
                </a:solidFill>
              </a:rPr>
              <a:t>dà jiā hǎo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3E231A"/>
                </a:solidFill>
              </a:rPr>
              <a:t>大 家 好！</a:t>
            </a:r>
          </a:p>
        </p:txBody>
      </p:sp>
      <p:sp>
        <p:nvSpPr>
          <p:cNvPr id="33" name="Shape 33"/>
          <p:cNvSpPr/>
          <p:nvPr/>
        </p:nvSpPr>
        <p:spPr>
          <a:xfrm>
            <a:off x="9203680" y="7587518"/>
            <a:ext cx="2547640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Líu Lǎo Shī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刘   老    师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7441753" y="1924049"/>
            <a:ext cx="160109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>
                <a:solidFill>
                  <a:srgbClr val="3E231A"/>
                </a:solidFill>
              </a:rPr>
              <a:t>hú dié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>
                <a:solidFill>
                  <a:srgbClr val="3E231A"/>
                </a:solidFill>
              </a:rPr>
              <a:t>蝴 蝶</a:t>
            </a:r>
          </a:p>
        </p:txBody>
      </p:sp>
      <p:sp>
        <p:nvSpPr>
          <p:cNvPr id="87" name="Shape 87"/>
          <p:cNvSpPr/>
          <p:nvPr/>
        </p:nvSpPr>
        <p:spPr>
          <a:xfrm>
            <a:off x="6393346" y="6035816"/>
            <a:ext cx="1028701" cy="1268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xu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嘘，</a:t>
            </a:r>
          </a:p>
        </p:txBody>
      </p:sp>
      <p:sp>
        <p:nvSpPr>
          <p:cNvPr id="88" name="Shape 88"/>
          <p:cNvSpPr/>
          <p:nvPr/>
        </p:nvSpPr>
        <p:spPr>
          <a:xfrm>
            <a:off x="7612546" y="6006368"/>
            <a:ext cx="1721421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ān   jìng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安    静</a:t>
            </a:r>
          </a:p>
        </p:txBody>
      </p:sp>
      <p:pic>
        <p:nvPicPr>
          <p:cNvPr id="89" name="Picture 88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49450" y="1549400"/>
            <a:ext cx="3314700" cy="2489200"/>
          </a:xfrm>
          <a:prstGeom prst="rect">
            <a:avLst/>
          </a:prstGeom>
        </p:spPr>
      </p:pic>
      <p:pic>
        <p:nvPicPr>
          <p:cNvPr id="90" name="Picture 89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17800" y="5668897"/>
            <a:ext cx="1778000" cy="20028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2" animBg="1" advAuto="0"/>
      <p:bldP spid="87" grpId="4" animBg="1" advAuto="0"/>
      <p:bldP spid="88" grpId="5" animBg="1" advAuto="0"/>
      <p:bldP spid="89" grpId="1" animBg="1" advAuto="0"/>
      <p:bldP spid="90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071500" y="1007296"/>
            <a:ext cx="3749800" cy="138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E231A"/>
                </a:solidFill>
              </a:rPr>
              <a:t>zhōng  wén  lí    yǚ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    中   文     </a:t>
            </a:r>
            <a:r>
              <a:rPr sz="3600" u="sng">
                <a:solidFill>
                  <a:srgbClr val="3E231A"/>
                </a:solidFill>
              </a:rPr>
              <a:t>俚 语</a:t>
            </a:r>
            <a:r>
              <a:rPr sz="3600">
                <a:solidFill>
                  <a:srgbClr val="3E231A"/>
                </a:solidFill>
              </a:rPr>
              <a:t>：</a:t>
            </a:r>
          </a:p>
        </p:txBody>
      </p:sp>
      <p:sp>
        <p:nvSpPr>
          <p:cNvPr id="93" name="Shape 93"/>
          <p:cNvSpPr/>
          <p:nvPr/>
        </p:nvSpPr>
        <p:spPr>
          <a:xfrm>
            <a:off x="3841750" y="2241550"/>
            <a:ext cx="700882" cy="335360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000"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476775" y="2692399"/>
            <a:ext cx="532074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3E231A"/>
                </a:solidFill>
              </a:rPr>
              <a:t>slang: some popular phrases or words in Chinese</a:t>
            </a:r>
          </a:p>
        </p:txBody>
      </p:sp>
      <p:sp>
        <p:nvSpPr>
          <p:cNvPr id="95" name="Shape 95"/>
          <p:cNvSpPr/>
          <p:nvPr/>
        </p:nvSpPr>
        <p:spPr>
          <a:xfrm>
            <a:off x="5266568" y="3771201"/>
            <a:ext cx="1519164" cy="213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3E231A"/>
                </a:solidFill>
              </a:rPr>
              <a:t>zàn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3E231A"/>
                </a:solidFill>
              </a:rPr>
              <a:t>赞</a:t>
            </a:r>
          </a:p>
        </p:txBody>
      </p:sp>
      <p:sp>
        <p:nvSpPr>
          <p:cNvPr id="96" name="Shape 96"/>
          <p:cNvSpPr/>
          <p:nvPr/>
        </p:nvSpPr>
        <p:spPr>
          <a:xfrm>
            <a:off x="1904999" y="6134607"/>
            <a:ext cx="3771901" cy="1268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              zàn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你的中文太赞了。</a:t>
            </a:r>
          </a:p>
        </p:txBody>
      </p:sp>
      <p:sp>
        <p:nvSpPr>
          <p:cNvPr id="97" name="Shape 97"/>
          <p:cNvSpPr/>
          <p:nvPr/>
        </p:nvSpPr>
        <p:spPr>
          <a:xfrm>
            <a:off x="7452066" y="5079999"/>
            <a:ext cx="304096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231A"/>
                </a:solidFill>
              </a:rPr>
              <a:t>(to praise, to commend: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231A"/>
                </a:solidFill>
              </a:rPr>
              <a:t>Awesome and I like it!)</a:t>
            </a:r>
          </a:p>
        </p:txBody>
      </p:sp>
      <p:sp>
        <p:nvSpPr>
          <p:cNvPr id="98" name="Shape 98"/>
          <p:cNvSpPr/>
          <p:nvPr/>
        </p:nvSpPr>
        <p:spPr>
          <a:xfrm>
            <a:off x="1904999" y="7839582"/>
            <a:ext cx="37719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这个苹果太赞了。</a:t>
            </a:r>
          </a:p>
        </p:txBody>
      </p:sp>
      <p:pic>
        <p:nvPicPr>
          <p:cNvPr id="99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49450" y="4687943"/>
            <a:ext cx="2473009" cy="1389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  <p:bldP spid="94" grpId="2" animBg="1" advAuto="0"/>
      <p:bldP spid="95" grpId="3" animBg="1" advAuto="0"/>
      <p:bldP spid="96" grpId="6" animBg="1" advAuto="0"/>
      <p:bldP spid="97" grpId="4" animBg="1" advAuto="0"/>
      <p:bldP spid="98" grpId="7" animBg="1" advAuto="0"/>
      <p:bldP spid="99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149849" y="4111815"/>
            <a:ext cx="4000501" cy="175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b="1">
                <a:solidFill>
                  <a:srgbClr val="3E231A"/>
                </a:solidFill>
              </a:rPr>
              <a:t>           zài jiàn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b="1">
                <a:solidFill>
                  <a:srgbClr val="3E231A"/>
                </a:solidFill>
              </a:rPr>
              <a:t>谢谢，再见！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29953" y="136347"/>
            <a:ext cx="5512920" cy="213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E231A"/>
                </a:solidFill>
              </a:rPr>
              <a:t>fā yīn liàn xí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E231A"/>
                </a:solidFill>
              </a:rPr>
              <a:t>发  音  练  习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E231A"/>
                </a:solidFill>
              </a:rPr>
              <a:t>Pronounciation Practice</a:t>
            </a:r>
          </a:p>
        </p:txBody>
      </p:sp>
      <p:sp>
        <p:nvSpPr>
          <p:cNvPr id="36" name="Shape 36"/>
          <p:cNvSpPr/>
          <p:nvPr/>
        </p:nvSpPr>
        <p:spPr>
          <a:xfrm>
            <a:off x="2289111" y="3709651"/>
            <a:ext cx="807096" cy="150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3E231A"/>
                </a:solidFill>
              </a:rPr>
              <a:t>ā </a:t>
            </a:r>
          </a:p>
        </p:txBody>
      </p:sp>
      <p:sp>
        <p:nvSpPr>
          <p:cNvPr id="37" name="Shape 37"/>
          <p:cNvSpPr/>
          <p:nvPr/>
        </p:nvSpPr>
        <p:spPr>
          <a:xfrm>
            <a:off x="5043556" y="3725185"/>
            <a:ext cx="59092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3E231A"/>
                </a:solidFill>
              </a:rPr>
              <a:t>á</a:t>
            </a:r>
          </a:p>
        </p:txBody>
      </p:sp>
      <p:sp>
        <p:nvSpPr>
          <p:cNvPr id="38" name="Shape 38"/>
          <p:cNvSpPr/>
          <p:nvPr/>
        </p:nvSpPr>
        <p:spPr>
          <a:xfrm>
            <a:off x="7271100" y="3712086"/>
            <a:ext cx="60524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3E231A"/>
                </a:solidFill>
              </a:rPr>
              <a:t>ǎ</a:t>
            </a:r>
          </a:p>
        </p:txBody>
      </p:sp>
      <p:sp>
        <p:nvSpPr>
          <p:cNvPr id="39" name="Shape 39"/>
          <p:cNvSpPr/>
          <p:nvPr/>
        </p:nvSpPr>
        <p:spPr>
          <a:xfrm>
            <a:off x="9512968" y="3725185"/>
            <a:ext cx="59092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3E231A"/>
                </a:solidFill>
              </a:rPr>
              <a:t>à</a:t>
            </a:r>
          </a:p>
        </p:txBody>
      </p:sp>
      <p:sp>
        <p:nvSpPr>
          <p:cNvPr id="40" name="Shape 40"/>
          <p:cNvSpPr/>
          <p:nvPr/>
        </p:nvSpPr>
        <p:spPr>
          <a:xfrm>
            <a:off x="864102" y="2355979"/>
            <a:ext cx="223822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four tones</a:t>
            </a:r>
          </a:p>
        </p:txBody>
      </p:sp>
      <p:sp>
        <p:nvSpPr>
          <p:cNvPr id="41" name="Shape 41"/>
          <p:cNvSpPr/>
          <p:nvPr/>
        </p:nvSpPr>
        <p:spPr>
          <a:xfrm>
            <a:off x="1955513" y="5284891"/>
            <a:ext cx="1474292" cy="128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mā mā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妈妈</a:t>
            </a:r>
          </a:p>
        </p:txBody>
      </p:sp>
      <p:sp>
        <p:nvSpPr>
          <p:cNvPr id="42" name="Shape 42"/>
          <p:cNvSpPr/>
          <p:nvPr/>
        </p:nvSpPr>
        <p:spPr>
          <a:xfrm>
            <a:off x="4704116" y="5284383"/>
            <a:ext cx="1269803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má yǐ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蚂 蚁</a:t>
            </a:r>
          </a:p>
        </p:txBody>
      </p:sp>
      <p:sp>
        <p:nvSpPr>
          <p:cNvPr id="43" name="Shape 43"/>
          <p:cNvSpPr/>
          <p:nvPr/>
        </p:nvSpPr>
        <p:spPr>
          <a:xfrm>
            <a:off x="6901177" y="5284383"/>
            <a:ext cx="1743076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xiǎo mǎ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小 马</a:t>
            </a:r>
          </a:p>
        </p:txBody>
      </p:sp>
      <p:sp>
        <p:nvSpPr>
          <p:cNvPr id="44" name="Shape 44"/>
          <p:cNvSpPr/>
          <p:nvPr/>
        </p:nvSpPr>
        <p:spPr>
          <a:xfrm>
            <a:off x="9126648" y="5164464"/>
            <a:ext cx="136356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bà ba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爸 爸</a:t>
            </a:r>
          </a:p>
        </p:txBody>
      </p:sp>
      <p:pic>
        <p:nvPicPr>
          <p:cNvPr id="45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1880" y="6852925"/>
            <a:ext cx="1321558" cy="2354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46685" y="6908544"/>
            <a:ext cx="1784666" cy="181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81015" y="7239144"/>
            <a:ext cx="1638606" cy="127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353386" y="6936402"/>
            <a:ext cx="1638606" cy="2187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2" animBg="1" advAuto="0"/>
      <p:bldP spid="37" grpId="3" animBg="1" advAuto="0"/>
      <p:bldP spid="38" grpId="4" animBg="1" advAuto="0"/>
      <p:bldP spid="39" grpId="5" animBg="1" advAuto="0"/>
      <p:bldP spid="40" grpId="1" animBg="1" advAuto="0"/>
      <p:bldP spid="41" grpId="6" animBg="1" advAuto="0"/>
      <p:bldP spid="42" grpId="8" animBg="1" advAuto="0"/>
      <p:bldP spid="43" grpId="10" animBg="1" advAuto="0"/>
      <p:bldP spid="44" grpId="12" animBg="1" advAuto="0"/>
      <p:bldP spid="45" grpId="7" animBg="1" advAuto="0"/>
      <p:bldP spid="46" grpId="9" animBg="1" advAuto="0"/>
      <p:bldP spid="47" grpId="11" animBg="1" advAuto="0"/>
      <p:bldP spid="48" grpId="1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50305" y="2081554"/>
            <a:ext cx="1465088" cy="158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281158" y="2081554"/>
            <a:ext cx="2006361" cy="158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85040" y="4041077"/>
            <a:ext cx="2006360" cy="2334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102623" y="7121481"/>
            <a:ext cx="1633432" cy="1197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284348" y="6608264"/>
            <a:ext cx="1633433" cy="173083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1993216" y="3720368"/>
            <a:ext cx="1979266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píng guǒ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苹 果</a:t>
            </a:r>
          </a:p>
        </p:txBody>
      </p:sp>
      <p:sp>
        <p:nvSpPr>
          <p:cNvPr id="56" name="Shape 56"/>
          <p:cNvSpPr/>
          <p:nvPr/>
        </p:nvSpPr>
        <p:spPr>
          <a:xfrm>
            <a:off x="8242473" y="3631468"/>
            <a:ext cx="2107854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xiāng jiāo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香   蕉</a:t>
            </a:r>
          </a:p>
        </p:txBody>
      </p:sp>
      <p:sp>
        <p:nvSpPr>
          <p:cNvPr id="57" name="Shape 57"/>
          <p:cNvSpPr/>
          <p:nvPr/>
        </p:nvSpPr>
        <p:spPr>
          <a:xfrm>
            <a:off x="5490021" y="6076949"/>
            <a:ext cx="1542158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pú tao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葡 萄</a:t>
            </a:r>
          </a:p>
        </p:txBody>
      </p:sp>
      <p:sp>
        <p:nvSpPr>
          <p:cNvPr id="58" name="Shape 58"/>
          <p:cNvSpPr/>
          <p:nvPr/>
        </p:nvSpPr>
        <p:spPr>
          <a:xfrm>
            <a:off x="2114102" y="8093909"/>
            <a:ext cx="1737494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cǎo méi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草 莓</a:t>
            </a:r>
          </a:p>
        </p:txBody>
      </p:sp>
      <p:sp>
        <p:nvSpPr>
          <p:cNvPr id="59" name="Shape 59"/>
          <p:cNvSpPr/>
          <p:nvPr/>
        </p:nvSpPr>
        <p:spPr>
          <a:xfrm>
            <a:off x="8995227" y="8100990"/>
            <a:ext cx="184822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chéng zi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橙   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1" grpId="3" animBg="1" advAuto="0"/>
      <p:bldP spid="52" grpId="5" animBg="1" advAuto="0"/>
      <p:bldP spid="53" grpId="9" animBg="1" advAuto="0"/>
      <p:bldP spid="54" grpId="7" animBg="1" advAuto="0"/>
      <p:bldP spid="55" grpId="2" animBg="1" advAuto="0"/>
      <p:bldP spid="56" grpId="4" animBg="1" advAuto="0"/>
      <p:bldP spid="57" grpId="6" animBg="1" advAuto="0"/>
      <p:bldP spid="58" grpId="8" animBg="1" advAuto="0"/>
      <p:bldP spid="59" grpId="1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50305" y="2081554"/>
            <a:ext cx="1465088" cy="158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281158" y="2081554"/>
            <a:ext cx="2006361" cy="158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85040" y="4041077"/>
            <a:ext cx="2006360" cy="2334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102623" y="7121481"/>
            <a:ext cx="1633432" cy="1197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284348" y="6608264"/>
            <a:ext cx="1633433" cy="173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  <p:bldP spid="62" grpId="2" animBg="1" advAuto="0"/>
      <p:bldP spid="63" grpId="3" animBg="1" advAuto="0"/>
      <p:bldP spid="64" grpId="5" animBg="1" advAuto="0"/>
      <p:bldP spid="65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467100" y="1282700"/>
            <a:ext cx="5600700" cy="4038600"/>
          </a:xfrm>
          <a:prstGeom prst="rect">
            <a:avLst/>
          </a:prstGeom>
        </p:spPr>
        <p:txBody>
          <a:bodyPr/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6596" b="1">
                <a:solidFill>
                  <a:srgbClr val="3E231A"/>
                </a:solidFill>
              </a:rPr>
              <a:t>nǐ hǎo mā</a:t>
            </a: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6596" b="1">
                <a:solidFill>
                  <a:srgbClr val="3E231A"/>
                </a:solidFill>
              </a:rPr>
              <a:t> 你 好 吗？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02481" y="4996085"/>
            <a:ext cx="7310339" cy="3850830"/>
          </a:xfrm>
          <a:prstGeom prst="rect">
            <a:avLst/>
          </a:prstGeom>
        </p:spPr>
        <p:txBody>
          <a:bodyPr/>
          <a:lstStyle/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 hěn        xiè xiè        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1. 我 很 好！ 谢谢！ 😊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 (Good! Thanks!)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endParaRPr sz="1845" b="1">
              <a:solidFill>
                <a:srgbClr val="3E231A"/>
              </a:solidFill>
            </a:endParaRPr>
          </a:p>
          <a:p>
            <a:pPr lvl="0" algn="l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                                                    hái kě yǐ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2. 还可以。谢谢！      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 （Nothing special. Thanks!）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endParaRPr sz="1845" b="1">
              <a:solidFill>
                <a:srgbClr val="3E231A"/>
              </a:solidFill>
            </a:endParaRP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3. 我不好。      😢</a:t>
            </a:r>
          </a:p>
          <a:p>
            <a:pPr lvl="0" defTabSz="239522">
              <a:defRPr sz="1800">
                <a:solidFill>
                  <a:srgbClr val="000000"/>
                </a:solidFill>
              </a:defRPr>
            </a:pPr>
            <a:r>
              <a:rPr sz="1845" b="1">
                <a:solidFill>
                  <a:srgbClr val="3E231A"/>
                </a:solidFill>
              </a:rPr>
              <a:t>   （I’m not feeling good）</a:t>
            </a:r>
          </a:p>
        </p:txBody>
      </p:sp>
      <p:pic>
        <p:nvPicPr>
          <p:cNvPr id="69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54350" y="2286000"/>
            <a:ext cx="20066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29453" y="6253615"/>
            <a:ext cx="3482657" cy="278544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917837" y="3511550"/>
            <a:ext cx="610004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800" b="1">
                <a:solidFill>
                  <a:srgbClr val="3E231A"/>
                </a:solidFill>
              </a:rPr>
              <a:t>(How are you?)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2" animBg="1" advAuto="0"/>
      <p:bldP spid="68" grpId="4" animBg="1" advAuto="0"/>
      <p:bldP spid="69" grpId="1" animBg="1" advAuto="0"/>
      <p:bldP spid="71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691991" y="4025899"/>
            <a:ext cx="575645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b="1">
                <a:solidFill>
                  <a:srgbClr val="3E231A"/>
                </a:solidFill>
                <a:latin typeface="Songti SC Regular"/>
                <a:ea typeface="Songti SC Regular"/>
                <a:cs typeface="Songti SC Regular"/>
                <a:sym typeface="Songti SC Regular"/>
              </a:rPr>
              <a:t>     zì   wǒ    jiè   shào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b="1">
                <a:solidFill>
                  <a:srgbClr val="3E231A"/>
                </a:solidFill>
                <a:latin typeface="Songti SC Regular"/>
                <a:ea typeface="Songti SC Regular"/>
                <a:cs typeface="Songti SC Regular"/>
                <a:sym typeface="Songti SC Regular"/>
              </a:rPr>
              <a:t>自   我   介   绍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878819" y="1686457"/>
            <a:ext cx="7521204" cy="236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b="1">
                <a:solidFill>
                  <a:srgbClr val="3E231A"/>
                </a:solidFill>
              </a:rPr>
              <a:t>  nǐ  hǎo       wǒ jiào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b="1">
                <a:solidFill>
                  <a:srgbClr val="3E231A"/>
                </a:solidFill>
              </a:rPr>
              <a:t>  你  好！      我   叫_______。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231A"/>
                </a:solidFill>
              </a:rPr>
              <a:t>Hello！ my name is______.</a:t>
            </a:r>
          </a:p>
        </p:txBody>
      </p:sp>
      <p:sp>
        <p:nvSpPr>
          <p:cNvPr id="76" name="Shape 76"/>
          <p:cNvSpPr/>
          <p:nvPr/>
        </p:nvSpPr>
        <p:spPr>
          <a:xfrm>
            <a:off x="4396779" y="4354447"/>
            <a:ext cx="3411142" cy="244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b="1">
                <a:solidFill>
                  <a:srgbClr val="3E231A"/>
                </a:solidFill>
              </a:rPr>
              <a:t>wǒ    suì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b="1">
                <a:solidFill>
                  <a:srgbClr val="3E231A"/>
                </a:solidFill>
              </a:rPr>
              <a:t>   我___岁。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231A"/>
                </a:solidFill>
              </a:rPr>
              <a:t>I am ___years old.</a:t>
            </a:r>
          </a:p>
        </p:txBody>
      </p:sp>
      <p:sp>
        <p:nvSpPr>
          <p:cNvPr id="77" name="Shape 77"/>
          <p:cNvSpPr/>
          <p:nvPr/>
        </p:nvSpPr>
        <p:spPr>
          <a:xfrm>
            <a:off x="3270963" y="6918857"/>
            <a:ext cx="5662774" cy="236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600" b="1">
                <a:solidFill>
                  <a:srgbClr val="3E231A"/>
                </a:solidFill>
              </a:rPr>
              <a:t>wǒ  shàng      nián jí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b="1">
                <a:solidFill>
                  <a:srgbClr val="3E231A"/>
                </a:solidFill>
              </a:rPr>
              <a:t> 我    上____  年   级。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231A"/>
                </a:solidFill>
              </a:rPr>
              <a:t>                    I am in ____ grade.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animBg="1" advAuto="0"/>
      <p:bldP spid="76" grpId="2" animBg="1" advAuto="0"/>
      <p:bldP spid="77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455889" y="2704465"/>
            <a:ext cx="8454722" cy="3163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E231A"/>
                </a:solidFill>
              </a:rPr>
              <a:t>                                shì pín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E231A"/>
                </a:solidFill>
              </a:rPr>
              <a:t>看一个  视 频（video），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E231A"/>
                </a:solidFill>
              </a:rPr>
              <a:t>                   xué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E231A"/>
                </a:solidFill>
              </a:rPr>
              <a:t>说一说 你 学  到了（have learned）什么？</a:t>
            </a:r>
            <a:endParaRPr sz="15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E231A"/>
                </a:solidFill>
                <a:hlinkClick r:id="rId2"/>
              </a:rPr>
              <a:t>https://www.youtube.com/watch?v=Zct7zC25YVc&amp;list=PLt1rKiOlGSHzagWHmcZH4396Ll5Z1hyAR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62200" y="1511300"/>
            <a:ext cx="2515273" cy="266526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6235055" y="2844068"/>
            <a:ext cx="2719090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        yōu yōu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他叫 优  优。</a:t>
            </a:r>
          </a:p>
        </p:txBody>
      </p:sp>
      <p:pic>
        <p:nvPicPr>
          <p:cNvPr id="83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22836" y="5187950"/>
            <a:ext cx="2794001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5121138" y="5904768"/>
            <a:ext cx="4083324" cy="1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           lū 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优优的 小狗 叫 鲁拉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Custom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Parchment</vt:lpstr>
      <vt:lpstr>Slide 1</vt:lpstr>
      <vt:lpstr>Slide 2</vt:lpstr>
      <vt:lpstr>Slide 3</vt:lpstr>
      <vt:lpstr>Slide 4</vt:lpstr>
      <vt:lpstr>nǐ hǎo mā  你 好 吗？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</cp:revision>
  <dcterms:modified xsi:type="dcterms:W3CDTF">2014-11-10T20:33:30Z</dcterms:modified>
</cp:coreProperties>
</file>